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68" r:id="rId3"/>
    <p:sldId id="257" r:id="rId4"/>
    <p:sldId id="273" r:id="rId5"/>
    <p:sldId id="301" r:id="rId6"/>
    <p:sldId id="261" r:id="rId7"/>
    <p:sldId id="296" r:id="rId8"/>
    <p:sldId id="286" r:id="rId9"/>
    <p:sldId id="292" r:id="rId10"/>
    <p:sldId id="297" r:id="rId11"/>
    <p:sldId id="298" r:id="rId12"/>
    <p:sldId id="295" r:id="rId13"/>
    <p:sldId id="260" r:id="rId14"/>
    <p:sldId id="259" r:id="rId15"/>
    <p:sldId id="287" r:id="rId16"/>
    <p:sldId id="275" r:id="rId17"/>
    <p:sldId id="277" r:id="rId18"/>
    <p:sldId id="279" r:id="rId19"/>
    <p:sldId id="281" r:id="rId20"/>
    <p:sldId id="283" r:id="rId21"/>
    <p:sldId id="285" r:id="rId22"/>
    <p:sldId id="262" r:id="rId23"/>
    <p:sldId id="291" r:id="rId24"/>
    <p:sldId id="290" r:id="rId25"/>
    <p:sldId id="267" r:id="rId26"/>
    <p:sldId id="266" r:id="rId27"/>
    <p:sldId id="269" r:id="rId28"/>
    <p:sldId id="270" r:id="rId29"/>
    <p:sldId id="272" r:id="rId30"/>
    <p:sldId id="264" r:id="rId31"/>
    <p:sldId id="265" r:id="rId32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02487-3BA5-4279-914A-189F2E1E44C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F0F77-DF28-4146-B67C-4F19673243E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3857C-EDB3-4FC4-B168-86CC35F9AFC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50345-9B36-4F90-8149-7D2337E4BC7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5F878-386D-445F-BFB4-00DB5B8205E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75970-D9D6-4CF6-A548-9B328521CA0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23F60-7266-424E-8045-6FE3C77373B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7C420-A3C7-48AC-B81C-26795BBA70F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BF666-DA95-43A9-BB2C-BCA1D698FF1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38915-D7EF-4C35-B2C5-76B3EC69C0B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D65AD-3D41-4A6A-AA04-B41D62C288A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86BF415-9336-47D1-B723-22D2730D62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96975"/>
            <a:ext cx="7772400" cy="2087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„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Café-au-lait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”-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Spots</a:t>
            </a:r>
            <a:r>
              <a:rPr lang="hu-HU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/>
            </a:r>
            <a:br>
              <a:rPr lang="hu-HU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</a:br>
            <a:endParaRPr lang="hu-HU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11563"/>
            <a:ext cx="7886700" cy="14605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>
                <a:solidFill>
                  <a:schemeClr val="tx1"/>
                </a:solidFill>
                <a:latin typeface="Trebuchet MS" pitchFamily="34" charset="0"/>
              </a:rPr>
              <a:t>Dr. György Fekete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>
                <a:solidFill>
                  <a:schemeClr val="tx1"/>
                </a:solidFill>
                <a:latin typeface="Trebuchet MS" pitchFamily="34" charset="0"/>
              </a:rPr>
              <a:t>II. </a:t>
            </a:r>
            <a:r>
              <a:rPr lang="hu-HU" dirty="0" err="1" smtClean="0">
                <a:solidFill>
                  <a:schemeClr val="tx1"/>
                </a:solidFill>
                <a:latin typeface="Trebuchet MS" pitchFamily="34" charset="0"/>
              </a:rPr>
              <a:t>Department</a:t>
            </a:r>
            <a:r>
              <a:rPr lang="hu-HU" dirty="0" smtClean="0">
                <a:solidFill>
                  <a:schemeClr val="tx1"/>
                </a:solidFill>
                <a:latin typeface="Trebuchet MS" pitchFamily="34" charset="0"/>
              </a:rPr>
              <a:t> of </a:t>
            </a:r>
            <a:r>
              <a:rPr lang="hu-HU" dirty="0" err="1" smtClean="0">
                <a:solidFill>
                  <a:schemeClr val="tx1"/>
                </a:solidFill>
                <a:latin typeface="Trebuchet MS" pitchFamily="34" charset="0"/>
              </a:rPr>
              <a:t>Pediatrics</a:t>
            </a:r>
            <a:endParaRPr lang="hu-HU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smtClean="0">
                <a:solidFill>
                  <a:schemeClr val="tx1"/>
                </a:solidFill>
                <a:latin typeface="Trebuchet MS" pitchFamily="34" charset="0"/>
              </a:rPr>
              <a:t>Semmelweis University, Budapest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Specific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bone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lesions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Dysplasia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 of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long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bones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,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pseudoarthrosis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of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tibia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, t</a:t>
            </a:r>
            <a:r>
              <a:rPr lang="en-US" dirty="0" err="1" smtClean="0">
                <a:latin typeface="Trebuchet MS" pitchFamily="34" charset="0"/>
              </a:rPr>
              <a:t>hinning</a:t>
            </a:r>
            <a:r>
              <a:rPr lang="en-US" dirty="0" smtClean="0">
                <a:latin typeface="Trebuchet MS" pitchFamily="34" charset="0"/>
              </a:rPr>
              <a:t> of long bone cortex </a:t>
            </a:r>
            <a:endParaRPr lang="hu-HU" dirty="0"/>
          </a:p>
        </p:txBody>
      </p:sp>
      <p:pic>
        <p:nvPicPr>
          <p:cNvPr id="11268" name="Picture 2" descr="http://www.orthopaedicsone.com/download/attachments/30507192/clinical%2Bleg%2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3214688"/>
            <a:ext cx="4643438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http://www.stuedeli.net/reto/medizin/kdb/content/derma/bilder/NFTibia_M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071813"/>
            <a:ext cx="27146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75"/>
          </a:xfrm>
        </p:spPr>
        <p:txBody>
          <a:bodyPr/>
          <a:lstStyle/>
          <a:p>
            <a:pPr marL="438912" indent="-32004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First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–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degree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family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relative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has a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proven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diagnosis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of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neurofibromatosis</a:t>
            </a:r>
            <a:endParaRPr lang="hu-HU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438912" indent="-32004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hu-HU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438912" indent="-32004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u-HU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   </a:t>
            </a:r>
          </a:p>
          <a:p>
            <a:pPr marL="438912" indent="-32004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hu-HU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438912" indent="-32004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hu-HU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438912" indent="-32004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hu-HU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438912" indent="-32004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hu-HU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438912" indent="-32004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hu-HU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438912" indent="-32004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hu-HU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438912" indent="-32004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u-HU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National </a:t>
            </a:r>
            <a:r>
              <a:rPr lang="hu-HU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Institutes</a:t>
            </a:r>
            <a:r>
              <a:rPr lang="hu-HU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of Health </a:t>
            </a:r>
            <a:r>
              <a:rPr lang="hu-HU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Consensus</a:t>
            </a:r>
            <a:r>
              <a:rPr lang="hu-HU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Conference</a:t>
            </a:r>
            <a:r>
              <a:rPr lang="hu-HU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1987</a:t>
            </a:r>
            <a:endParaRPr lang="hu-HU" dirty="0"/>
          </a:p>
        </p:txBody>
      </p:sp>
      <p:pic>
        <p:nvPicPr>
          <p:cNvPr id="12292" name="Picture 2" descr="http://s3.amazonaws.com/readers/2011/02/20/pedigree-for-neurofibromatosis-type-1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113" y="2500313"/>
            <a:ext cx="450532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Vascular manifestations</a:t>
            </a:r>
          </a:p>
        </p:txBody>
      </p:sp>
      <p:sp>
        <p:nvSpPr>
          <p:cNvPr id="1331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Renal artery stenosis</a:t>
            </a:r>
          </a:p>
          <a:p>
            <a:pPr eaLnBrk="1" hangingPunct="1"/>
            <a:r>
              <a:rPr lang="hu-HU" smtClean="0"/>
              <a:t>Hypertension</a:t>
            </a:r>
          </a:p>
        </p:txBody>
      </p:sp>
      <p:pic>
        <p:nvPicPr>
          <p:cNvPr id="13316" name="Picture 5" descr="http://www.hxbenefit.com/wp-content/uploads/2013/04/Renal-Artery-Stenosis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3" y="3143250"/>
            <a:ext cx="435768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NF1- </a:t>
            </a:r>
            <a:r>
              <a:rPr lang="hu-H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symptoms</a:t>
            </a:r>
            <a:r>
              <a:rPr lang="hu-H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of  59 </a:t>
            </a:r>
            <a:r>
              <a:rPr lang="hu-H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male</a:t>
            </a:r>
            <a:r>
              <a:rPr lang="hu-H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and  43 </a:t>
            </a:r>
            <a:r>
              <a:rPr lang="hu-H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female</a:t>
            </a:r>
            <a:r>
              <a:rPr lang="hu-H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pediatric</a:t>
            </a:r>
            <a:r>
              <a:rPr lang="hu-H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patients</a:t>
            </a:r>
            <a:r>
              <a:rPr lang="hu-HU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60688" algn="l"/>
                <a:tab pos="5748338" algn="l"/>
              </a:tabLst>
              <a:defRPr/>
            </a:pPr>
            <a:r>
              <a:rPr lang="hu-HU" dirty="0" smtClean="0"/>
              <a:t>                     	</a:t>
            </a:r>
            <a:r>
              <a:rPr lang="hu-HU" sz="2000" dirty="0" err="1" smtClean="0">
                <a:latin typeface="Trebuchet MS" pitchFamily="34" charset="0"/>
              </a:rPr>
              <a:t>Males</a:t>
            </a:r>
            <a:r>
              <a:rPr lang="hu-H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%                     </a:t>
            </a:r>
            <a:r>
              <a:rPr lang="hu-HU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Females%</a:t>
            </a:r>
            <a:endParaRPr lang="hu-HU" sz="2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438912" indent="-32004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tabLst>
                <a:tab pos="2960688" algn="l"/>
                <a:tab pos="5748338" algn="l"/>
              </a:tabLst>
              <a:defRPr/>
            </a:pPr>
            <a:r>
              <a:rPr lang="hu-HU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Café-au-lait</a:t>
            </a:r>
            <a:endParaRPr lang="hu-HU" sz="2000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438912" indent="-32004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>
                <a:tab pos="2960688" algn="l"/>
                <a:tab pos="5748338" algn="l"/>
              </a:tabLst>
              <a:defRPr/>
            </a:pPr>
            <a:r>
              <a:rPr lang="hu-H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    </a:t>
            </a:r>
            <a:r>
              <a:rPr lang="hu-HU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sp</a:t>
            </a:r>
            <a:r>
              <a:rPr lang="hu-H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.                        	100                                </a:t>
            </a:r>
            <a:r>
              <a:rPr lang="hu-HU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100</a:t>
            </a:r>
            <a:endParaRPr lang="hu-HU" sz="2000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438912" indent="-32004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tabLst>
                <a:tab pos="2960688" algn="l"/>
                <a:tab pos="5748338" algn="l"/>
              </a:tabLst>
              <a:defRPr/>
            </a:pPr>
            <a:r>
              <a:rPr lang="hu-HU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Neurofibroma</a:t>
            </a:r>
            <a:r>
              <a:rPr lang="hu-H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          	54,2                               34,9</a:t>
            </a:r>
          </a:p>
          <a:p>
            <a:pPr marL="438912" indent="-32004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tabLst>
                <a:tab pos="2960688" algn="l"/>
                <a:tab pos="5748338" algn="l"/>
              </a:tabLst>
              <a:defRPr/>
            </a:pPr>
            <a:r>
              <a:rPr lang="hu-HU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Plexiform</a:t>
            </a:r>
            <a:endParaRPr lang="hu-HU" sz="2000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438912" indent="-32004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60688" algn="l"/>
                <a:tab pos="5748338" algn="l"/>
              </a:tabLst>
              <a:defRPr/>
            </a:pPr>
            <a:r>
              <a:rPr lang="hu-H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   </a:t>
            </a:r>
            <a:r>
              <a:rPr lang="hu-HU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neurofibroma</a:t>
            </a:r>
            <a:r>
              <a:rPr lang="hu-H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           	33,9                               27,9</a:t>
            </a:r>
          </a:p>
          <a:p>
            <a:pPr marL="438912" indent="-32004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tabLst>
                <a:tab pos="2960688" algn="l"/>
                <a:tab pos="5748338" algn="l"/>
              </a:tabLst>
              <a:defRPr/>
            </a:pPr>
            <a:r>
              <a:rPr lang="hu-HU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Freckling</a:t>
            </a:r>
            <a:r>
              <a:rPr lang="hu-H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                 	59,3                               65,1</a:t>
            </a:r>
          </a:p>
          <a:p>
            <a:pPr marL="438912" indent="-32004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tabLst>
                <a:tab pos="2960688" algn="l"/>
                <a:tab pos="5748338" algn="l"/>
              </a:tabLst>
              <a:defRPr/>
            </a:pPr>
            <a:r>
              <a:rPr lang="hu-HU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Optic</a:t>
            </a:r>
            <a:r>
              <a:rPr lang="hu-H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glioma</a:t>
            </a:r>
            <a:r>
              <a:rPr lang="hu-H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	30,5                               25,6</a:t>
            </a:r>
          </a:p>
          <a:p>
            <a:pPr marL="438912" indent="-32004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tabLst>
                <a:tab pos="2960688" algn="l"/>
                <a:tab pos="5748338" algn="l"/>
              </a:tabLst>
              <a:defRPr/>
            </a:pPr>
            <a:r>
              <a:rPr lang="hu-HU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Iris</a:t>
            </a:r>
            <a:r>
              <a:rPr lang="hu-H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nodules</a:t>
            </a:r>
            <a:r>
              <a:rPr lang="hu-H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            	39,0                               32,6</a:t>
            </a:r>
          </a:p>
          <a:p>
            <a:pPr marL="438912" indent="-32004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tabLst>
                <a:tab pos="2960688" algn="l"/>
                <a:tab pos="5748338" algn="l"/>
              </a:tabLst>
              <a:defRPr/>
            </a:pPr>
            <a:r>
              <a:rPr lang="hu-HU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Orthop</a:t>
            </a:r>
            <a:r>
              <a:rPr lang="hu-H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. </a:t>
            </a:r>
            <a:r>
              <a:rPr lang="hu-HU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spine</a:t>
            </a:r>
            <a:r>
              <a:rPr lang="hu-H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sympt</a:t>
            </a:r>
            <a:r>
              <a:rPr lang="hu-H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. 	61,0                               32,6</a:t>
            </a:r>
          </a:p>
          <a:p>
            <a:pPr marL="438912" indent="-32004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tabLst>
                <a:tab pos="2960688" algn="l"/>
                <a:tab pos="5748338" algn="l"/>
              </a:tabLst>
              <a:defRPr/>
            </a:pPr>
            <a:r>
              <a:rPr lang="hu-HU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Other</a:t>
            </a:r>
            <a:r>
              <a:rPr lang="hu-H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bone</a:t>
            </a:r>
            <a:r>
              <a:rPr lang="hu-H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lesions</a:t>
            </a:r>
            <a:r>
              <a:rPr lang="hu-H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   	28,8                                 7,0 </a:t>
            </a:r>
          </a:p>
          <a:p>
            <a:pPr marL="438912" indent="-32004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tabLst>
                <a:tab pos="2960688" algn="l"/>
                <a:tab pos="5748338" algn="l"/>
              </a:tabLst>
              <a:defRPr/>
            </a:pPr>
            <a:endParaRPr lang="hu-HU" sz="2000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438912" indent="-32004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960688" algn="l"/>
                <a:tab pos="5748338" algn="l"/>
              </a:tabLst>
              <a:defRPr/>
            </a:pPr>
            <a:r>
              <a:rPr lang="hu-H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        </a:t>
            </a:r>
            <a:r>
              <a:rPr lang="hu-HU" sz="1800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Krumbholz</a:t>
            </a:r>
            <a:r>
              <a:rPr lang="hu-HU" sz="18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A. et </a:t>
            </a:r>
            <a:r>
              <a:rPr lang="hu-HU" sz="1800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al</a:t>
            </a:r>
            <a:r>
              <a:rPr lang="hu-HU" sz="18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. </a:t>
            </a:r>
            <a:r>
              <a:rPr lang="hu-HU" sz="1800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Monatsch</a:t>
            </a:r>
            <a:r>
              <a:rPr lang="hu-HU" sz="18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1800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Kinderheilk</a:t>
            </a:r>
            <a:r>
              <a:rPr lang="hu-HU" sz="18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2008, 156:893- 898.</a:t>
            </a:r>
            <a:r>
              <a:rPr lang="hu-H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Some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infants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and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children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present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only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with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„café –au –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lait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”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spots</a:t>
            </a:r>
            <a:r>
              <a:rPr lang="hu-HU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without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any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other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neurofibromatosis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symptom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and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sign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(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innocent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spots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):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regular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pediatric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observation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is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needed</a:t>
            </a:r>
            <a:endParaRPr lang="hu-HU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macrocephaly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 (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occipitofrontal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circumference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: 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&gt;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97.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percentile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short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stature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(&lt; 3.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percentile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),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early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dentition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(</a:t>
            </a:r>
            <a:r>
              <a:rPr lang="en-US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&lt;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5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mo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.) :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suspected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 NF1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new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mutation</a:t>
            </a:r>
            <a:endParaRPr lang="hu-HU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complications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: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learning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disabilities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,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mental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retardation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,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tumors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(CNS,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neurofibrosarcoma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>
                <a:latin typeface="Trebuchet MS" pitchFamily="34" charset="0"/>
              </a:rPr>
              <a:t>NF1-gene , </a:t>
            </a:r>
            <a:r>
              <a:rPr lang="hu-HU" dirty="0" err="1" smtClean="0">
                <a:latin typeface="Trebuchet MS" pitchFamily="34" charset="0"/>
              </a:rPr>
              <a:t>chromosome</a:t>
            </a:r>
            <a:r>
              <a:rPr lang="hu-HU" dirty="0" smtClean="0">
                <a:latin typeface="Trebuchet MS" pitchFamily="34" charset="0"/>
              </a:rPr>
              <a:t> 17 (17q11.2)</a:t>
            </a:r>
            <a:endParaRPr lang="hu-HU" dirty="0">
              <a:latin typeface="Trebuchet MS" pitchFamily="34" charset="0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1961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err="1" smtClean="0"/>
              <a:t>Genetic</a:t>
            </a:r>
            <a:r>
              <a:rPr lang="hu-HU" dirty="0" smtClean="0"/>
              <a:t> </a:t>
            </a:r>
            <a:r>
              <a:rPr lang="hu-HU" dirty="0" err="1" smtClean="0"/>
              <a:t>code</a:t>
            </a:r>
            <a:r>
              <a:rPr lang="hu-HU" dirty="0" smtClean="0"/>
              <a:t> of </a:t>
            </a:r>
            <a:r>
              <a:rPr lang="hu-HU" dirty="0" err="1" smtClean="0"/>
              <a:t>neurofibromin</a:t>
            </a:r>
            <a:r>
              <a:rPr lang="hu-HU" dirty="0" smtClean="0"/>
              <a:t> </a:t>
            </a:r>
            <a:r>
              <a:rPr lang="hu-HU" dirty="0" err="1" smtClean="0"/>
              <a:t>synthesis</a:t>
            </a:r>
            <a:r>
              <a:rPr lang="hu-HU" dirty="0" smtClean="0"/>
              <a:t>. </a:t>
            </a:r>
            <a:r>
              <a:rPr lang="hu-HU" dirty="0" err="1" smtClean="0"/>
              <a:t>Regulation</a:t>
            </a:r>
            <a:r>
              <a:rPr lang="hu-HU" dirty="0" smtClean="0"/>
              <a:t> of </a:t>
            </a:r>
            <a:r>
              <a:rPr lang="hu-HU" dirty="0" err="1" smtClean="0"/>
              <a:t>signal</a:t>
            </a:r>
            <a:r>
              <a:rPr lang="hu-HU" dirty="0" smtClean="0"/>
              <a:t> –</a:t>
            </a:r>
            <a:r>
              <a:rPr lang="hu-HU" dirty="0" err="1" smtClean="0"/>
              <a:t>transduction</a:t>
            </a:r>
            <a:r>
              <a:rPr lang="hu-HU" dirty="0" smtClean="0"/>
              <a:t> </a:t>
            </a:r>
            <a:r>
              <a:rPr lang="hu-HU" dirty="0" err="1" smtClean="0"/>
              <a:t>-protein</a:t>
            </a:r>
            <a:r>
              <a:rPr lang="hu-HU" dirty="0" smtClean="0"/>
              <a:t> RAS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err="1" smtClean="0"/>
              <a:t>GTPase</a:t>
            </a:r>
            <a:r>
              <a:rPr lang="hu-HU" dirty="0" smtClean="0"/>
              <a:t> </a:t>
            </a:r>
            <a:r>
              <a:rPr lang="hu-HU" dirty="0" err="1" smtClean="0"/>
              <a:t>activation</a:t>
            </a:r>
            <a:endParaRPr lang="hu-H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/>
              <a:t>61 </a:t>
            </a:r>
            <a:r>
              <a:rPr lang="hu-HU" dirty="0" err="1" smtClean="0"/>
              <a:t>exons</a:t>
            </a:r>
            <a:endParaRPr lang="hu-H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/>
              <a:t>NF1 </a:t>
            </a:r>
            <a:r>
              <a:rPr lang="hu-HU" dirty="0" err="1" smtClean="0"/>
              <a:t>gene</a:t>
            </a:r>
            <a:r>
              <a:rPr lang="hu-HU" dirty="0" smtClean="0"/>
              <a:t> </a:t>
            </a:r>
            <a:r>
              <a:rPr lang="hu-HU" dirty="0" err="1" smtClean="0"/>
              <a:t>mutations</a:t>
            </a:r>
            <a:r>
              <a:rPr lang="hu-HU" dirty="0" smtClean="0"/>
              <a:t> </a:t>
            </a:r>
            <a:r>
              <a:rPr lang="hu-HU" dirty="0" err="1" smtClean="0"/>
              <a:t>occur</a:t>
            </a:r>
            <a:r>
              <a:rPr lang="hu-HU" dirty="0" smtClean="0"/>
              <a:t> </a:t>
            </a:r>
            <a:r>
              <a:rPr lang="hu-HU" dirty="0" err="1" smtClean="0"/>
              <a:t>also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en-US" dirty="0" smtClean="0"/>
              <a:t> </a:t>
            </a:r>
            <a:r>
              <a:rPr lang="hu-HU" dirty="0" err="1" smtClean="0"/>
              <a:t>juvenile</a:t>
            </a:r>
            <a:r>
              <a:rPr lang="hu-HU" dirty="0" smtClean="0"/>
              <a:t> </a:t>
            </a:r>
            <a:r>
              <a:rPr lang="hu-HU" dirty="0" err="1" smtClean="0"/>
              <a:t>myelomonocytic</a:t>
            </a:r>
            <a:r>
              <a:rPr lang="hu-HU" dirty="0" smtClean="0"/>
              <a:t> </a:t>
            </a:r>
            <a:r>
              <a:rPr lang="hu-HU" dirty="0" err="1" smtClean="0"/>
              <a:t>leukemia</a:t>
            </a:r>
            <a:r>
              <a:rPr lang="hu-HU" dirty="0" smtClean="0"/>
              <a:t>, Watson </a:t>
            </a:r>
            <a:r>
              <a:rPr lang="hu-HU" dirty="0" err="1" smtClean="0"/>
              <a:t>syndrome</a:t>
            </a:r>
            <a:r>
              <a:rPr lang="hu-HU" dirty="0" smtClean="0"/>
              <a:t>, and </a:t>
            </a:r>
            <a:r>
              <a:rPr lang="hu-HU" dirty="0" err="1" smtClean="0"/>
              <a:t>breast</a:t>
            </a:r>
            <a:r>
              <a:rPr lang="hu-HU" dirty="0" smtClean="0"/>
              <a:t> </a:t>
            </a:r>
            <a:r>
              <a:rPr lang="hu-HU" dirty="0" err="1" smtClean="0"/>
              <a:t>cancer</a:t>
            </a:r>
            <a:endParaRPr lang="hu-H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50% of cases </a:t>
            </a:r>
            <a:r>
              <a:rPr lang="en-US" dirty="0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due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smtClean="0"/>
              <a:t>novo</a:t>
            </a:r>
            <a:r>
              <a:rPr lang="hu-HU" dirty="0" smtClean="0"/>
              <a:t> </a:t>
            </a:r>
            <a:r>
              <a:rPr lang="hu-HU" dirty="0" err="1" smtClean="0"/>
              <a:t>mutations</a:t>
            </a:r>
            <a:endParaRPr lang="hu-H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 Sporadic occurrence is </a:t>
            </a:r>
            <a:r>
              <a:rPr lang="en-US" dirty="0" smtClean="0"/>
              <a:t>associated</a:t>
            </a:r>
            <a:endParaRPr lang="hu-H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/>
              <a:t> </a:t>
            </a:r>
            <a:r>
              <a:rPr lang="hu-HU" dirty="0" smtClean="0"/>
              <a:t>   </a:t>
            </a:r>
            <a:r>
              <a:rPr lang="en-US" dirty="0" smtClean="0"/>
              <a:t> </a:t>
            </a:r>
            <a:r>
              <a:rPr lang="en-US" dirty="0"/>
              <a:t>with advanced paternal age </a:t>
            </a:r>
            <a:endParaRPr lang="hu-H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  <p:pic>
        <p:nvPicPr>
          <p:cNvPr id="16388" name="Picture 4" descr="http://ghr.nlm.nih.gov/dynamicImages/chromomap/NF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4929188"/>
            <a:ext cx="23145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03313"/>
          </a:xfrm>
        </p:spPr>
        <p:txBody>
          <a:bodyPr/>
          <a:lstStyle/>
          <a:p>
            <a:pPr eaLnBrk="1" hangingPunct="1"/>
            <a:r>
              <a:rPr lang="hu-HU" smtClean="0"/>
              <a:t>NF1 in one family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00213"/>
            <a:ext cx="8229600" cy="4114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/>
              <a:t>P.K., ♀, </a:t>
            </a:r>
            <a:r>
              <a:rPr lang="hu-HU" dirty="0" err="1" smtClean="0"/>
              <a:t>birth</a:t>
            </a:r>
            <a:r>
              <a:rPr lang="hu-HU" dirty="0" smtClean="0"/>
              <a:t> </a:t>
            </a:r>
            <a:r>
              <a:rPr lang="hu-HU" dirty="0" err="1" smtClean="0"/>
              <a:t>date</a:t>
            </a:r>
            <a:r>
              <a:rPr lang="hu-HU" dirty="0" smtClean="0"/>
              <a:t>:  15. 08. 2001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/>
              <a:t>P.M., ♂, </a:t>
            </a:r>
            <a:r>
              <a:rPr lang="hu-HU" dirty="0" err="1" smtClean="0"/>
              <a:t>birth</a:t>
            </a:r>
            <a:r>
              <a:rPr lang="hu-HU" dirty="0" smtClean="0"/>
              <a:t> </a:t>
            </a:r>
            <a:r>
              <a:rPr lang="hu-HU" dirty="0" err="1" smtClean="0"/>
              <a:t>date</a:t>
            </a:r>
            <a:r>
              <a:rPr lang="hu-HU" dirty="0" smtClean="0"/>
              <a:t>: 10. 02.1998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err="1" smtClean="0"/>
              <a:t>many</a:t>
            </a:r>
            <a:r>
              <a:rPr lang="hu-HU" dirty="0" smtClean="0"/>
              <a:t>  „café – au – </a:t>
            </a:r>
            <a:r>
              <a:rPr lang="hu-HU" dirty="0" err="1" smtClean="0"/>
              <a:t>lait</a:t>
            </a:r>
            <a:r>
              <a:rPr lang="hu-HU" dirty="0" smtClean="0"/>
              <a:t>” </a:t>
            </a:r>
            <a:r>
              <a:rPr lang="hu-HU" dirty="0" err="1" smtClean="0"/>
              <a:t>spots</a:t>
            </a:r>
            <a:endParaRPr lang="hu-HU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mother</a:t>
            </a:r>
            <a:r>
              <a:rPr lang="hu-HU" dirty="0" smtClean="0"/>
              <a:t> </a:t>
            </a:r>
            <a:r>
              <a:rPr lang="hu-HU" dirty="0" err="1" smtClean="0"/>
              <a:t>died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age</a:t>
            </a:r>
            <a:r>
              <a:rPr lang="hu-HU" dirty="0" smtClean="0"/>
              <a:t> of 34 </a:t>
            </a:r>
            <a:r>
              <a:rPr lang="hu-HU" dirty="0" err="1" smtClean="0"/>
              <a:t>yrs</a:t>
            </a:r>
            <a:r>
              <a:rPr lang="hu-HU" dirty="0" smtClean="0"/>
              <a:t>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/>
              <a:t>Dg.: </a:t>
            </a:r>
            <a:r>
              <a:rPr lang="hu-HU" dirty="0" err="1" smtClean="0"/>
              <a:t>Neurofibromatosis</a:t>
            </a:r>
            <a:r>
              <a:rPr lang="hu-HU" dirty="0" smtClean="0"/>
              <a:t> </a:t>
            </a:r>
            <a:r>
              <a:rPr lang="hu-HU" dirty="0" err="1" smtClean="0"/>
              <a:t>type</a:t>
            </a:r>
            <a:r>
              <a:rPr lang="hu-HU" dirty="0" smtClean="0"/>
              <a:t> I., </a:t>
            </a:r>
            <a:r>
              <a:rPr lang="hu-HU" dirty="0" err="1" smtClean="0"/>
              <a:t>optic</a:t>
            </a:r>
            <a:r>
              <a:rPr lang="hu-HU" dirty="0" smtClean="0"/>
              <a:t> </a:t>
            </a:r>
            <a:r>
              <a:rPr lang="hu-HU" dirty="0" err="1" smtClean="0"/>
              <a:t>glioma</a:t>
            </a:r>
            <a:r>
              <a:rPr lang="hu-HU" dirty="0" smtClean="0"/>
              <a:t>,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err="1" smtClean="0"/>
              <a:t>maternal</a:t>
            </a:r>
            <a:r>
              <a:rPr lang="hu-HU" dirty="0" smtClean="0"/>
              <a:t> </a:t>
            </a:r>
            <a:r>
              <a:rPr lang="hu-HU" dirty="0" err="1" smtClean="0"/>
              <a:t>grandmother</a:t>
            </a:r>
            <a:r>
              <a:rPr lang="hu-HU" dirty="0" smtClean="0"/>
              <a:t> and a </a:t>
            </a:r>
            <a:r>
              <a:rPr lang="hu-HU" dirty="0" err="1" smtClean="0"/>
              <a:t>sister</a:t>
            </a:r>
            <a:r>
              <a:rPr lang="hu-HU" dirty="0" smtClean="0"/>
              <a:t> had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same</a:t>
            </a:r>
            <a:r>
              <a:rPr lang="hu-HU" dirty="0" smtClean="0"/>
              <a:t> </a:t>
            </a:r>
            <a:r>
              <a:rPr lang="hu-HU" dirty="0" err="1" smtClean="0"/>
              <a:t>disease</a:t>
            </a:r>
            <a:r>
              <a:rPr lang="hu-HU" dirty="0" smtClean="0"/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 smtClean="0"/>
              <a:t>11 and 6 </a:t>
            </a:r>
            <a:r>
              <a:rPr lang="hu-HU" dirty="0" err="1" smtClean="0"/>
              <a:t>yrs</a:t>
            </a:r>
            <a:r>
              <a:rPr lang="hu-HU" dirty="0" smtClean="0"/>
              <a:t>. old </a:t>
            </a:r>
            <a:r>
              <a:rPr lang="hu-HU" dirty="0" err="1" smtClean="0"/>
              <a:t>brother</a:t>
            </a:r>
            <a:r>
              <a:rPr lang="hu-HU" dirty="0" smtClean="0"/>
              <a:t> and </a:t>
            </a:r>
            <a:r>
              <a:rPr lang="hu-HU" dirty="0" err="1" smtClean="0"/>
              <a:t>sister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healthy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P.K., ♀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2003:   AML (acute myelocytic leukemia)</a:t>
            </a:r>
          </a:p>
          <a:p>
            <a:pPr eaLnBrk="1" hangingPunct="1"/>
            <a:r>
              <a:rPr lang="hu-HU" smtClean="0"/>
              <a:t>2004: Stem cell transplantation , full remission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DC125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46113"/>
            <a:ext cx="6121400" cy="4592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59" name="Picture 3" descr="SDC125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2420938"/>
            <a:ext cx="5143500" cy="407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>
          <a:xfrm>
            <a:off x="2643188" y="1285875"/>
            <a:ext cx="500062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DC125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557338"/>
            <a:ext cx="5040312" cy="3779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Friedrich Daniel von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Recklinghausen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/>
            </a:r>
            <a:b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</a:b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(1833 – 1910)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17416" name="Rectangle 8"/>
          <p:cNvSpPr>
            <a:spLocks noGrp="1" noChangeArrowheads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German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pathologist</a:t>
            </a:r>
            <a:endParaRPr lang="hu-HU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Gütersloh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- Würzburg -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Strassburg</a:t>
            </a:r>
            <a:endParaRPr lang="hu-HU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500188"/>
            <a:ext cx="3960813" cy="496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DC125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2343150"/>
            <a:ext cx="4248150" cy="318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7" name="Picture 3" descr="SDC125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4813"/>
            <a:ext cx="4127500" cy="569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>
          <a:xfrm>
            <a:off x="2143125" y="857250"/>
            <a:ext cx="428625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DC125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213100"/>
            <a:ext cx="4373562" cy="327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1" name="Picture 3" descr="SDC125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4375150" cy="3281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>
          <a:xfrm>
            <a:off x="2786063" y="857250"/>
            <a:ext cx="428625" cy="214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Differential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diagnosis</a:t>
            </a:r>
            <a:endParaRPr lang="hu-HU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Healthy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children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:  19 / 1000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newborn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babies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18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(</a:t>
            </a:r>
            <a:r>
              <a:rPr lang="hu-HU" sz="1800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Michalk</a:t>
            </a:r>
            <a:r>
              <a:rPr lang="hu-HU" sz="18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D, </a:t>
            </a:r>
            <a:r>
              <a:rPr lang="hu-HU" sz="1800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Schönau</a:t>
            </a:r>
            <a:r>
              <a:rPr lang="hu-HU" sz="18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E,1999)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endParaRPr lang="hu-HU" sz="1800" i="1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Ovarial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cysts</a:t>
            </a:r>
            <a:endParaRPr lang="hu-HU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hu-HU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Juvenile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xanthogranuloma</a:t>
            </a:r>
            <a:endParaRPr lang="hu-HU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Trebuchet MS" pitchFamily="34" charset="0"/>
              </a:rPr>
              <a:t>Legius syndrome</a:t>
            </a:r>
          </a:p>
        </p:txBody>
      </p:sp>
      <p:sp>
        <p:nvSpPr>
          <p:cNvPr id="24579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SPRED1 mutations (15q13.2)</a:t>
            </a:r>
          </a:p>
          <a:p>
            <a:pPr eaLnBrk="1" hangingPunct="1"/>
            <a:r>
              <a:rPr lang="hu-HU" b="1" smtClean="0"/>
              <a:t>NO</a:t>
            </a:r>
            <a:r>
              <a:rPr lang="de-DE" smtClean="0"/>
              <a:t> Lisch</a:t>
            </a:r>
            <a:r>
              <a:rPr lang="hu-HU" smtClean="0"/>
              <a:t> nodules,</a:t>
            </a:r>
            <a:r>
              <a:rPr lang="de-DE" smtClean="0"/>
              <a:t>  </a:t>
            </a:r>
            <a:r>
              <a:rPr lang="hu-HU" smtClean="0"/>
              <a:t>n</a:t>
            </a:r>
            <a:r>
              <a:rPr lang="de-DE" smtClean="0"/>
              <a:t>eurofibrom</a:t>
            </a:r>
            <a:r>
              <a:rPr lang="hu-HU" smtClean="0"/>
              <a:t>as</a:t>
            </a:r>
            <a:r>
              <a:rPr lang="de-DE" smtClean="0"/>
              <a:t>, </a:t>
            </a:r>
            <a:r>
              <a:rPr lang="hu-HU" b="1" smtClean="0">
                <a:latin typeface="Trebuchet MS" pitchFamily="34" charset="0"/>
              </a:rPr>
              <a:t>o</a:t>
            </a:r>
            <a:r>
              <a:rPr lang="de-DE" b="1" smtClean="0"/>
              <a:t>pti</a:t>
            </a:r>
            <a:r>
              <a:rPr lang="hu-HU" b="1" smtClean="0"/>
              <a:t>c </a:t>
            </a:r>
            <a:r>
              <a:rPr lang="de-DE" b="1" smtClean="0"/>
              <a:t>gliom</a:t>
            </a:r>
            <a:r>
              <a:rPr lang="hu-HU" b="1" smtClean="0"/>
              <a:t>as,</a:t>
            </a:r>
            <a:r>
              <a:rPr lang="de-DE" smtClean="0"/>
              <a:t> </a:t>
            </a:r>
            <a:r>
              <a:rPr lang="hu-HU" smtClean="0"/>
              <a:t>bone lesions</a:t>
            </a:r>
          </a:p>
          <a:p>
            <a:pPr eaLnBrk="1" hangingPunct="1"/>
            <a:r>
              <a:rPr lang="de-DE" b="1" smtClean="0"/>
              <a:t>Sub</a:t>
            </a:r>
            <a:r>
              <a:rPr lang="hu-HU" b="1" smtClean="0"/>
              <a:t>cutaneous l</a:t>
            </a:r>
            <a:r>
              <a:rPr lang="de-DE" b="1" smtClean="0"/>
              <a:t>ipom</a:t>
            </a:r>
            <a:r>
              <a:rPr lang="hu-HU" b="1" smtClean="0"/>
              <a:t>as </a:t>
            </a:r>
            <a:r>
              <a:rPr lang="hu-HU" smtClean="0"/>
              <a:t>in adults</a:t>
            </a:r>
          </a:p>
          <a:p>
            <a:pPr eaLnBrk="1" hangingPunct="1"/>
            <a:r>
              <a:rPr lang="hu-HU" smtClean="0"/>
              <a:t>7 coding exons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McCune</a:t>
            </a:r>
            <a:r>
              <a:rPr lang="hu-HU" sz="4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– Albright </a:t>
            </a:r>
            <a:r>
              <a:rPr lang="hu-HU" sz="4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syndrome</a:t>
            </a:r>
            <a:endParaRPr lang="hu-HU" sz="4000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precocious</a:t>
            </a:r>
            <a:r>
              <a:rPr lang="hu-H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 </a:t>
            </a:r>
            <a:r>
              <a:rPr lang="hu-H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puberty</a:t>
            </a:r>
            <a:endParaRPr lang="hu-HU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„café –au – </a:t>
            </a:r>
            <a:r>
              <a:rPr lang="hu-H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lait</a:t>
            </a:r>
            <a:r>
              <a:rPr lang="hu-H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” </a:t>
            </a:r>
            <a:r>
              <a:rPr lang="hu-H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spots</a:t>
            </a:r>
            <a:endParaRPr lang="hu-HU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fibrotic</a:t>
            </a:r>
            <a:r>
              <a:rPr lang="hu-H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bone</a:t>
            </a:r>
            <a:r>
              <a:rPr lang="hu-H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dysplasia</a:t>
            </a:r>
            <a:endParaRPr lang="hu-HU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Overfunction</a:t>
            </a:r>
            <a:r>
              <a:rPr lang="hu-H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of </a:t>
            </a:r>
            <a:r>
              <a:rPr lang="hu-H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endocrine</a:t>
            </a:r>
            <a:r>
              <a:rPr lang="hu-H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organs</a:t>
            </a:r>
            <a:endParaRPr lang="hu-HU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GNAS1 – </a:t>
            </a:r>
            <a:r>
              <a:rPr lang="hu-H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gene</a:t>
            </a:r>
            <a:r>
              <a:rPr lang="hu-H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mutations</a:t>
            </a:r>
            <a:endParaRPr lang="hu-HU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Donovan James </a:t>
            </a:r>
            <a:r>
              <a:rPr lang="hu-HU" sz="32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McCune</a:t>
            </a:r>
            <a:r>
              <a:rPr lang="hu-HU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(1902-1976) </a:t>
            </a:r>
            <a:r>
              <a:rPr lang="hu-HU" sz="32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pediatrician</a:t>
            </a:r>
            <a:r>
              <a:rPr lang="hu-HU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, USA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557338"/>
            <a:ext cx="4343400" cy="5099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Fuller</a:t>
            </a:r>
            <a:r>
              <a:rPr lang="hu-HU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Albright (1900 – 1969), </a:t>
            </a:r>
            <a:r>
              <a:rPr lang="hu-HU" sz="32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internist</a:t>
            </a:r>
            <a:r>
              <a:rPr lang="hu-HU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, </a:t>
            </a:r>
            <a:r>
              <a:rPr lang="hu-HU" sz="32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endocrinologist</a:t>
            </a:r>
            <a:r>
              <a:rPr lang="hu-HU" sz="32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, USA</a:t>
            </a: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28938" y="1766888"/>
            <a:ext cx="3286125" cy="4192587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McCune</a:t>
            </a:r>
            <a:r>
              <a:rPr lang="hu-HU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– Albright - </a:t>
            </a:r>
            <a:r>
              <a:rPr lang="hu-HU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Syndrom</a:t>
            </a:r>
            <a:r>
              <a:rPr lang="hu-HU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/>
            </a:r>
            <a:br>
              <a:rPr lang="hu-HU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</a:br>
            <a:r>
              <a:rPr lang="hu-HU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P</a:t>
            </a:r>
            <a:r>
              <a:rPr lang="hu-HU" sz="3200" dirty="0" smtClean="0"/>
              <a:t> </a:t>
            </a:r>
            <a:r>
              <a:rPr lang="hu-HU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olyostotic</a:t>
            </a:r>
            <a:r>
              <a:rPr lang="hu-HU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fibrous</a:t>
            </a:r>
            <a:r>
              <a:rPr lang="hu-HU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dysplasia</a:t>
            </a:r>
            <a:endParaRPr lang="hu-HU" sz="3600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AD,  GNAS1 –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gene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, 20q13.32,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 ”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gain-on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function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”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mutations</a:t>
            </a:r>
            <a:endParaRPr lang="hu-HU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sz="2800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Guanine</a:t>
            </a:r>
            <a:r>
              <a:rPr lang="hu-HU" sz="28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800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nucleotide</a:t>
            </a:r>
            <a:r>
              <a:rPr lang="hu-HU" sz="28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– </a:t>
            </a:r>
            <a:r>
              <a:rPr lang="hu-HU" sz="2800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binding</a:t>
            </a:r>
            <a:r>
              <a:rPr lang="hu-HU" sz="28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protein, </a:t>
            </a:r>
            <a:r>
              <a:rPr lang="hu-HU" sz="2800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alpha</a:t>
            </a:r>
            <a:r>
              <a:rPr lang="hu-HU" sz="28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– </a:t>
            </a:r>
            <a:r>
              <a:rPr lang="hu-HU" sz="2800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stimulating</a:t>
            </a:r>
            <a:r>
              <a:rPr lang="hu-HU" sz="28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800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activity</a:t>
            </a:r>
            <a:r>
              <a:rPr lang="hu-HU" sz="28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800" i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polypeptide</a:t>
            </a:r>
            <a:r>
              <a:rPr lang="hu-HU" sz="28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1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„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loss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of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function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”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mutations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: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Pseudohypoparathyreoidism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Ia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,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Ib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,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Ic</a:t>
            </a:r>
            <a:endParaRPr lang="hu-HU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 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Pseudopseudohypoparathyreoidism</a:t>
            </a:r>
            <a:endParaRPr lang="hu-HU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 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Progressive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bone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heteroplasia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hu-HU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Pseudohypoparathyreoidismus</a:t>
            </a:r>
            <a:r>
              <a:rPr lang="hu-HU" sz="4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/>
            </a:r>
            <a:br>
              <a:rPr lang="hu-HU" sz="4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</a:br>
            <a:r>
              <a:rPr lang="hu-HU" sz="4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type</a:t>
            </a:r>
            <a:r>
              <a:rPr lang="hu-HU" sz="4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40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Ia</a:t>
            </a:r>
            <a:endParaRPr lang="hu-HU" sz="4000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258888" y="1628775"/>
            <a:ext cx="7427912" cy="4497388"/>
          </a:xfrm>
        </p:spPr>
        <p:txBody>
          <a:bodyPr rtlCol="0">
            <a:normAutofit lnSpcReduction="10000"/>
          </a:bodyPr>
          <a:lstStyle/>
          <a:p>
            <a:pPr marL="438912" indent="-32004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AD</a:t>
            </a:r>
          </a:p>
          <a:p>
            <a:pPr marL="438912" indent="-32004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Short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stature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,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obesity</a:t>
            </a:r>
            <a:endParaRPr lang="hu-HU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438912" indent="-32004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sz="2800" dirty="0" err="1" smtClean="0"/>
              <a:t>Round</a:t>
            </a:r>
            <a:r>
              <a:rPr lang="hu-HU" sz="2800" dirty="0" smtClean="0"/>
              <a:t> </a:t>
            </a:r>
            <a:r>
              <a:rPr lang="hu-HU" sz="2800" dirty="0" err="1" smtClean="0"/>
              <a:t>face</a:t>
            </a:r>
            <a:endParaRPr lang="hu-HU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438912" indent="-32004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Mental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retardation</a:t>
            </a:r>
            <a:endParaRPr lang="hu-HU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438912" indent="-32004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Cataract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,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nystagmus</a:t>
            </a:r>
            <a:endParaRPr lang="hu-HU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438912" indent="-32004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sz="2800" dirty="0" err="1" smtClean="0"/>
              <a:t>Delayed</a:t>
            </a:r>
            <a:r>
              <a:rPr lang="hu-HU" sz="2800" dirty="0" smtClean="0"/>
              <a:t> </a:t>
            </a:r>
            <a:r>
              <a:rPr lang="hu-HU" sz="2800" dirty="0" err="1" smtClean="0"/>
              <a:t>tooth</a:t>
            </a:r>
            <a:r>
              <a:rPr lang="hu-HU" sz="2800" dirty="0" smtClean="0"/>
              <a:t> </a:t>
            </a:r>
            <a:r>
              <a:rPr lang="hu-HU" sz="2800" dirty="0" err="1" smtClean="0"/>
              <a:t>eruption</a:t>
            </a:r>
            <a:endParaRPr lang="hu-HU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438912" indent="-32004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sz="2800" dirty="0" smtClean="0"/>
              <a:t>Basal </a:t>
            </a:r>
            <a:r>
              <a:rPr lang="hu-HU" sz="2800" dirty="0" err="1" smtClean="0"/>
              <a:t>ganglion</a:t>
            </a:r>
            <a:r>
              <a:rPr lang="hu-HU" sz="2800" dirty="0" smtClean="0"/>
              <a:t> </a:t>
            </a:r>
            <a:r>
              <a:rPr lang="hu-HU" sz="2800" dirty="0" err="1" smtClean="0"/>
              <a:t>calcification</a:t>
            </a:r>
            <a:r>
              <a:rPr lang="hu-HU" sz="2800" dirty="0" smtClean="0"/>
              <a:t> </a:t>
            </a:r>
            <a:endParaRPr lang="hu-HU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438912" indent="-32004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sz="2800" dirty="0" err="1" smtClean="0"/>
              <a:t>Brachydactyly</a:t>
            </a:r>
            <a:endParaRPr lang="hu-HU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438912" indent="-32004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Short metacarpals</a:t>
            </a:r>
            <a:r>
              <a:rPr lang="hu-HU" sz="2800" dirty="0" smtClean="0"/>
              <a:t> and </a:t>
            </a:r>
            <a:r>
              <a:rPr lang="hu-HU" sz="2800" dirty="0" err="1" smtClean="0"/>
              <a:t>metatarsals</a:t>
            </a:r>
            <a:r>
              <a:rPr lang="en-US" sz="2800" dirty="0" smtClean="0"/>
              <a:t> (especially 4th and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)</a:t>
            </a:r>
            <a:endParaRPr lang="hu-HU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438912" indent="-32004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sz="2800" dirty="0" err="1" smtClean="0"/>
              <a:t>Hypocalcemia</a:t>
            </a:r>
            <a:r>
              <a:rPr lang="hu-HU" sz="2800" dirty="0" smtClean="0"/>
              <a:t>, </a:t>
            </a:r>
            <a:r>
              <a:rPr lang="hu-HU" sz="2800" dirty="0" err="1" smtClean="0"/>
              <a:t>hyperphosphatemia</a:t>
            </a:r>
            <a:r>
              <a:rPr lang="hu-HU" sz="2800" dirty="0" smtClean="0"/>
              <a:t> </a:t>
            </a:r>
            <a:endParaRPr lang="hu-HU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438912" indent="-32004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sz="2800" dirty="0" err="1" smtClean="0"/>
              <a:t>Hypogonadism</a:t>
            </a:r>
            <a:endParaRPr lang="hu-HU" sz="2800" dirty="0" smtClean="0"/>
          </a:p>
          <a:p>
            <a:pPr marL="438912" indent="-32004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sz="2800" dirty="0" err="1" smtClean="0"/>
              <a:t>Hypothyroidism</a:t>
            </a:r>
            <a:endParaRPr lang="hu-HU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438912" indent="-32004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hu-HU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549275"/>
            <a:ext cx="4038600" cy="4537075"/>
          </a:xfrm>
          <a:noFill/>
          <a:ln>
            <a:solidFill>
              <a:schemeClr val="tx1"/>
            </a:solidFill>
          </a:ln>
        </p:spPr>
      </p:pic>
      <p:sp>
        <p:nvSpPr>
          <p:cNvPr id="2560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3438" y="1052513"/>
            <a:ext cx="4038600" cy="4525962"/>
          </a:xfrm>
        </p:spPr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sz="2400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nature.com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sz="2400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bestpractice.bmj.com</a:t>
            </a:r>
          </a:p>
        </p:txBody>
      </p:sp>
      <p:pic>
        <p:nvPicPr>
          <p:cNvPr id="3072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636838"/>
            <a:ext cx="4038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Neurofibromatosis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type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1 (NF1)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775"/>
            <a:ext cx="8362950" cy="4497388"/>
          </a:xfrm>
        </p:spPr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Prevalence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: 1/ 2500 – 1/3000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Diagnostic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criteria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: 2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or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more of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the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following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points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are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present</a:t>
            </a:r>
            <a:endParaRPr lang="hu-HU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6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or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more café- au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-lait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spots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,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diameter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 &gt; 5 mm. (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prepuberty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), and &gt; 15 mm. (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postpuberty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4005263"/>
            <a:ext cx="3832225" cy="246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McCune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– Albright 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syndrome</a:t>
            </a:r>
            <a:endParaRPr lang="hu-HU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</p:txBody>
      </p:sp>
      <p:pic>
        <p:nvPicPr>
          <p:cNvPr id="3174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628775"/>
            <a:ext cx="2947988" cy="2605088"/>
          </a:xfrm>
          <a:noFill/>
          <a:ln>
            <a:solidFill>
              <a:schemeClr val="tx1"/>
            </a:solidFill>
          </a:ln>
        </p:spPr>
      </p:pic>
      <p:sp>
        <p:nvSpPr>
          <p:cNvPr id="10246" name="Rectangle 6"/>
          <p:cNvSpPr>
            <a:spLocks noGrp="1" noChangeArrowheads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sz="2400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history.nih.gov</a:t>
            </a:r>
          </a:p>
        </p:txBody>
      </p:sp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2636838"/>
            <a:ext cx="3810000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75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581525"/>
            <a:ext cx="2943225" cy="1895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333375"/>
            <a:ext cx="4368800" cy="4895850"/>
          </a:xfrm>
          <a:ln>
            <a:solidFill>
              <a:schemeClr val="tx1"/>
            </a:solidFill>
          </a:ln>
        </p:spPr>
      </p:pic>
      <p:sp>
        <p:nvSpPr>
          <p:cNvPr id="1229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508625" y="1412875"/>
            <a:ext cx="3178175" cy="4713288"/>
          </a:xfrm>
        </p:spPr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sz="240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medscape.org</a:t>
            </a:r>
          </a:p>
        </p:txBody>
      </p:sp>
      <p:pic>
        <p:nvPicPr>
          <p:cNvPr id="3277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4235450"/>
            <a:ext cx="5075238" cy="2411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0.gstatic.com/images?q=tbn:ANd9GcTKDLVfNcpI4GMxzNH00afwamAPmOADOxc2Sq1XJRd6cBYVv0s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4357688"/>
            <a:ext cx="26479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8" descr="https://encrypted-tbn0.gstatic.com/images?q=tbn:ANd9GcSWMVwe7sDjq1x-919JVid3IKsTBzStXXE5L90XJo9SJMc6A2J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57938" y="1143000"/>
            <a:ext cx="1800225" cy="2543175"/>
          </a:xfrm>
          <a:noFill/>
        </p:spPr>
      </p:pic>
      <p:sp>
        <p:nvSpPr>
          <p:cNvPr id="9" name="Szöveg helye 8"/>
          <p:cNvSpPr>
            <a:spLocks noGrp="1"/>
          </p:cNvSpPr>
          <p:nvPr>
            <p:ph type="body" sz="half" idx="2"/>
          </p:nvPr>
        </p:nvSpPr>
        <p:spPr>
          <a:xfrm>
            <a:off x="1785938" y="214313"/>
            <a:ext cx="5500687" cy="11430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2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or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more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neurofibromas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(</a:t>
            </a:r>
            <a:r>
              <a:rPr lang="en-US" sz="2800" dirty="0" err="1" smtClean="0">
                <a:latin typeface="Trebuchet MS" pitchFamily="34" charset="0"/>
              </a:rPr>
              <a:t>fibromatous</a:t>
            </a:r>
            <a:r>
              <a:rPr lang="en-US" sz="2800" dirty="0" smtClean="0">
                <a:latin typeface="Trebuchet MS" pitchFamily="34" charset="0"/>
              </a:rPr>
              <a:t> tumors of the skin</a:t>
            </a:r>
            <a:r>
              <a:rPr lang="hu-HU" sz="2800" dirty="0" smtClean="0">
                <a:latin typeface="Trebuchet MS" pitchFamily="34" charset="0"/>
              </a:rPr>
              <a:t>)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,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or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at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least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one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plexiform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neurofibroma</a:t>
            </a:r>
            <a:endParaRPr lang="hu-HU" sz="2800" dirty="0">
              <a:solidFill>
                <a:schemeClr val="bg2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5125" name="Picture 10" descr="http://img.medscape.com/pi/emed/ckb/dermatology/1048885-1112001-4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88" y="3214688"/>
            <a:ext cx="309562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2" descr="plexiformes Neurofibr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1285875"/>
            <a:ext cx="219075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2" descr="http://www.stuedeli.net/reto/medizin/kdb/content/derma/bilder/Neurofibromatos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3429000"/>
            <a:ext cx="207168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églalap 7"/>
          <p:cNvSpPr/>
          <p:nvPr/>
        </p:nvSpPr>
        <p:spPr>
          <a:xfrm>
            <a:off x="7429500" y="2286000"/>
            <a:ext cx="214313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umorsurgery.org/portals/0/MPNST/coronal%20MR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1143000"/>
            <a:ext cx="371475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Plexiform neurofibromas</a:t>
            </a:r>
          </a:p>
        </p:txBody>
      </p:sp>
      <p:sp>
        <p:nvSpPr>
          <p:cNvPr id="6148" name="Tartalom helye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7675" cy="4525963"/>
          </a:xfrm>
        </p:spPr>
        <p:txBody>
          <a:bodyPr/>
          <a:lstStyle/>
          <a:p>
            <a:pPr eaLnBrk="1" hangingPunct="1"/>
            <a:r>
              <a:rPr lang="en-US" smtClean="0"/>
              <a:t>potential for transformation into malignant peripheral nerve sheath tumors</a:t>
            </a:r>
            <a:endParaRPr lang="hu-HU" smtClean="0"/>
          </a:p>
          <a:p>
            <a:pPr eaLnBrk="1" hangingPunct="1">
              <a:buFont typeface="Arial" charset="0"/>
              <a:buNone/>
            </a:pPr>
            <a:r>
              <a:rPr lang="hu-HU" smtClean="0"/>
              <a:t>    (malignant schwannomas)</a:t>
            </a:r>
          </a:p>
        </p:txBody>
      </p:sp>
      <p:sp>
        <p:nvSpPr>
          <p:cNvPr id="6149" name="Tartalom hely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2357438"/>
            <a:ext cx="2722563" cy="331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2286000"/>
            <a:ext cx="3371850" cy="334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Axillary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and/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or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inguinal</a:t>
            </a:r>
            <a:r>
              <a:rPr lang="hu-HU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freckling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912" indent="-32004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Optic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pathway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glioma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,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spinal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neurofibromas</a:t>
            </a:r>
            <a:endParaRPr lang="hu-HU" dirty="0" smtClean="0">
              <a:effectLst>
                <a:outerShdw blurRad="38100" dist="38100" dir="2700000" algn="tl">
                  <a:srgbClr val="FFFFFF"/>
                </a:outerShdw>
              </a:effectLst>
              <a:latin typeface="Trebuchet MS" pitchFamily="34" charset="0"/>
            </a:endParaRPr>
          </a:p>
          <a:p>
            <a:pPr marL="438912" indent="-32004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2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or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more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melanocytic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iris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hamartomas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(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Lisch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nodules</a:t>
            </a:r>
            <a:r>
              <a:rPr lang="hu-H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2428875"/>
            <a:ext cx="5472112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19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2800" smtClean="0">
                <a:latin typeface="Trebuchet MS" pitchFamily="34" charset="0"/>
              </a:rPr>
              <a:t>Optic glioma</a:t>
            </a:r>
            <a:br>
              <a:rPr lang="hu-HU" sz="2800" smtClean="0">
                <a:latin typeface="Trebuchet MS" pitchFamily="34" charset="0"/>
              </a:rPr>
            </a:br>
            <a:r>
              <a:rPr lang="hu-HU" sz="2800" smtClean="0"/>
              <a:t>precocious puberty , visual loss</a:t>
            </a:r>
            <a:endParaRPr lang="hu-HU" sz="2800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err="1" smtClean="0">
                <a:latin typeface="Trebuchet MS" pitchFamily="34" charset="0"/>
              </a:rPr>
              <a:t>Lisch</a:t>
            </a:r>
            <a:r>
              <a:rPr lang="hu-HU" dirty="0" smtClean="0">
                <a:latin typeface="Trebuchet MS" pitchFamily="34" charset="0"/>
              </a:rPr>
              <a:t>  </a:t>
            </a:r>
            <a:r>
              <a:rPr lang="hu-HU" dirty="0" err="1" smtClean="0">
                <a:latin typeface="Trebuchet MS" pitchFamily="34" charset="0"/>
              </a:rPr>
              <a:t>nodules</a:t>
            </a:r>
            <a:r>
              <a:rPr lang="hu-HU" dirty="0" smtClean="0">
                <a:solidFill>
                  <a:schemeClr val="bg2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10243" name="Picture 6" descr="http://www.mrcophth.com/ptosis/lischnodu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2428875"/>
            <a:ext cx="28575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" descr="http://www.orthoteers.org/images/uploaded/images8/Lisch_nodul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28875"/>
            <a:ext cx="33337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</TotalTime>
  <Words>591</Words>
  <Application>Microsoft Office PowerPoint</Application>
  <PresentationFormat>Diavetítés a képernyőre (4:3 oldalarány)</PresentationFormat>
  <Paragraphs>118</Paragraphs>
  <Slides>31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7" baseType="lpstr">
      <vt:lpstr>Arial</vt:lpstr>
      <vt:lpstr>Calibri</vt:lpstr>
      <vt:lpstr>Trebuchet MS</vt:lpstr>
      <vt:lpstr>Wingdings 2</vt:lpstr>
      <vt:lpstr>Wingdings 3</vt:lpstr>
      <vt:lpstr>Office-téma</vt:lpstr>
      <vt:lpstr>„Café-au-lait”- Spots </vt:lpstr>
      <vt:lpstr>Friedrich Daniel von Recklinghausen  (1833 – 1910)</vt:lpstr>
      <vt:lpstr>Neurofibromatosis type 1 (NF1)</vt:lpstr>
      <vt:lpstr>4. dia</vt:lpstr>
      <vt:lpstr>Plexiform neurofibromas</vt:lpstr>
      <vt:lpstr>Axillary and/ or inguinal freckling</vt:lpstr>
      <vt:lpstr>7. dia</vt:lpstr>
      <vt:lpstr>Optic glioma precocious puberty , visual loss</vt:lpstr>
      <vt:lpstr>Lisch  nodules  </vt:lpstr>
      <vt:lpstr>Specific bone lesions</vt:lpstr>
      <vt:lpstr>11. dia</vt:lpstr>
      <vt:lpstr>Vascular manifestations</vt:lpstr>
      <vt:lpstr>NF1- symptoms of  59 male and  43 female pediatric patients </vt:lpstr>
      <vt:lpstr>Some infants and children present only with „café –au – lait” spots </vt:lpstr>
      <vt:lpstr>NF1-gene , chromosome 17 (17q11.2)</vt:lpstr>
      <vt:lpstr>NF1 in one family</vt:lpstr>
      <vt:lpstr>P.K., ♀</vt:lpstr>
      <vt:lpstr>18. dia</vt:lpstr>
      <vt:lpstr>19. dia</vt:lpstr>
      <vt:lpstr>20. dia</vt:lpstr>
      <vt:lpstr>21. dia</vt:lpstr>
      <vt:lpstr>Differential diagnosis</vt:lpstr>
      <vt:lpstr>Legius syndrome</vt:lpstr>
      <vt:lpstr>McCune – Albright syndrome</vt:lpstr>
      <vt:lpstr>Donovan James McCune (1902-1976) pediatrician, USA</vt:lpstr>
      <vt:lpstr>Fuller Albright (1900 – 1969), internist, endocrinologist, USA</vt:lpstr>
      <vt:lpstr>McCune – Albright - Syndrom P olyostotic fibrous dysplasia</vt:lpstr>
      <vt:lpstr>Pseudohypoparathyreoidismus type Ia</vt:lpstr>
      <vt:lpstr>29. dia</vt:lpstr>
      <vt:lpstr>McCune – Albright  syndrome</vt:lpstr>
      <vt:lpstr>31. dia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Café-au-lait- Flecken</dc:title>
  <dc:creator>computer</dc:creator>
  <cp:lastModifiedBy>onki</cp:lastModifiedBy>
  <cp:revision>148</cp:revision>
  <dcterms:created xsi:type="dcterms:W3CDTF">2011-10-26T10:29:00Z</dcterms:created>
  <dcterms:modified xsi:type="dcterms:W3CDTF">2016-02-02T11:42:54Z</dcterms:modified>
</cp:coreProperties>
</file>