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0" r:id="rId3"/>
    <p:sldId id="296" r:id="rId4"/>
    <p:sldId id="312" r:id="rId5"/>
    <p:sldId id="321" r:id="rId6"/>
    <p:sldId id="322" r:id="rId7"/>
    <p:sldId id="325" r:id="rId8"/>
    <p:sldId id="300" r:id="rId9"/>
    <p:sldId id="295" r:id="rId10"/>
    <p:sldId id="323" r:id="rId11"/>
    <p:sldId id="324" r:id="rId12"/>
    <p:sldId id="303" r:id="rId13"/>
    <p:sldId id="289" r:id="rId14"/>
    <p:sldId id="290" r:id="rId15"/>
    <p:sldId id="291" r:id="rId16"/>
    <p:sldId id="292" r:id="rId17"/>
    <p:sldId id="314" r:id="rId18"/>
    <p:sldId id="293" r:id="rId19"/>
    <p:sldId id="313" r:id="rId20"/>
    <p:sldId id="294" r:id="rId21"/>
    <p:sldId id="327" r:id="rId22"/>
    <p:sldId id="302" r:id="rId23"/>
    <p:sldId id="326" r:id="rId24"/>
    <p:sldId id="329" r:id="rId25"/>
    <p:sldId id="328" r:id="rId26"/>
    <p:sldId id="297" r:id="rId27"/>
    <p:sldId id="298" r:id="rId28"/>
    <p:sldId id="299" r:id="rId29"/>
    <p:sldId id="308" r:id="rId30"/>
    <p:sldId id="315" r:id="rId31"/>
    <p:sldId id="316" r:id="rId32"/>
    <p:sldId id="317" r:id="rId33"/>
    <p:sldId id="304" r:id="rId34"/>
    <p:sldId id="305" r:id="rId35"/>
    <p:sldId id="309" r:id="rId36"/>
    <p:sldId id="310" r:id="rId37"/>
    <p:sldId id="320" r:id="rId38"/>
    <p:sldId id="319" r:id="rId39"/>
    <p:sldId id="334" r:id="rId40"/>
    <p:sldId id="330" r:id="rId41"/>
    <p:sldId id="331" r:id="rId42"/>
    <p:sldId id="332" r:id="rId43"/>
    <p:sldId id="333" r:id="rId44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hlink"/>
        </a:solidFill>
        <a:latin typeface="Times New Roman CE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hlink"/>
        </a:solidFill>
        <a:latin typeface="Times New Roman CE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hlink"/>
        </a:solidFill>
        <a:latin typeface="Times New Roman CE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hlink"/>
        </a:solidFill>
        <a:latin typeface="Times New Roman CE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hlink"/>
        </a:solidFill>
        <a:latin typeface="Times New Roman CE" charset="-18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hlink"/>
        </a:solidFill>
        <a:latin typeface="Times New Roman CE" charset="-18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hlink"/>
        </a:solidFill>
        <a:latin typeface="Times New Roman CE" charset="-18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hlink"/>
        </a:solidFill>
        <a:latin typeface="Times New Roman CE" charset="-18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hlink"/>
        </a:solidFill>
        <a:latin typeface="Times New Roman CE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00"/>
    <a:srgbClr val="9900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66" d="100"/>
          <a:sy n="66" d="100"/>
        </p:scale>
        <p:origin x="-101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hu-HU"/>
              <a:t>HEMOLITIKUS ANEMIÁK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hu-HU"/>
              <a:t>Dr. Kovács Gábor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144CF8B0-5177-4780-B4D7-3DB6678C68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CE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CE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CE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CE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CE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47EC-E9FF-4E10-8393-E38EC937A6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2ED7-DF6C-4591-8C6B-990CEFD5D6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4237-501D-4C9C-A54C-0D5AA335FA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hu-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396F-0B66-4598-9B3F-BCE0672C7F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476250"/>
            <a:ext cx="7772400" cy="5619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0ED5-1327-49C7-B308-0138452006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28A7-5EBB-4737-B4EF-40101161AB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15D0-2043-4D34-820E-FA77208080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7636F-2823-4A9B-A0D0-BBCEE54F69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98F3-DF78-4209-8ACF-A1621C2235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8F98-B31C-4ACC-BCDE-CC1463B115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5711-1E91-48EB-A886-AC387E92FF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B98A-870D-47FB-B3F0-9F3A63564C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E43AA-F4DD-49D1-8972-335252C5BF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52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2053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C3F146-2D61-4E05-A00F-E5BC408633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2057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5" r:id="rId2"/>
    <p:sldLayoutId id="2147483764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5" r:id="rId9"/>
    <p:sldLayoutId id="2147483761" r:id="rId10"/>
    <p:sldLayoutId id="2147483762" r:id="rId11"/>
    <p:sldLayoutId id="2147483766" r:id="rId12"/>
    <p:sldLayoutId id="214748376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FFFF00"/>
                </a:solidFill>
              </a:rPr>
              <a:t>Vérkép eltérések gyermekkorban</a:t>
            </a:r>
            <a:endParaRPr lang="hu-HU" dirty="0">
              <a:solidFill>
                <a:srgbClr val="FFFF00"/>
              </a:solidFill>
              <a:latin typeface="Times New Roman CE" charset="-1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797425"/>
            <a:ext cx="3816350" cy="1824038"/>
          </a:xfrm>
          <a:noFill/>
        </p:spPr>
        <p:txBody>
          <a:bodyPr/>
          <a:lstStyle/>
          <a:p>
            <a:pPr marR="0" algn="l" eaLnBrk="1" hangingPunct="1"/>
            <a:r>
              <a:rPr lang="hu-HU" smtClean="0"/>
              <a:t>Dr. Csóka Monika PhD</a:t>
            </a:r>
          </a:p>
          <a:p>
            <a:pPr marR="0" algn="l" eaLnBrk="1" hangingPunct="1"/>
            <a:r>
              <a:rPr lang="hu-HU" smtClean="0"/>
              <a:t>egyetemi docens</a:t>
            </a:r>
          </a:p>
          <a:p>
            <a:pPr marR="0" algn="l" eaLnBrk="1" hangingPunct="1"/>
            <a:r>
              <a:rPr lang="hu-HU" smtClean="0"/>
              <a:t>SOTE II. Gyermekklinika</a:t>
            </a:r>
            <a:endParaRPr lang="hu-HU" smtClean="0">
              <a:latin typeface="Times New Roman CE" charset="-18"/>
            </a:endParaRP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5148263" y="4797425"/>
            <a:ext cx="38163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hu-HU" sz="2600" i="0">
                <a:solidFill>
                  <a:schemeClr val="tx1"/>
                </a:solidFill>
                <a:latin typeface="Constantia" pitchFamily="18" charset="0"/>
              </a:rPr>
              <a:t>Dr. Kovács GáborPhD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hu-HU" sz="2600" i="0">
                <a:solidFill>
                  <a:schemeClr val="tx1"/>
                </a:solidFill>
                <a:latin typeface="Constantia" pitchFamily="18" charset="0"/>
              </a:rPr>
              <a:t>egyetemi docens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hu-HU" sz="2600" i="0">
                <a:solidFill>
                  <a:schemeClr val="tx1"/>
                </a:solidFill>
                <a:latin typeface="Constantia" pitchFamily="18" charset="0"/>
              </a:rPr>
              <a:t>SOTE II. Gyermekklinika</a:t>
            </a:r>
            <a:endParaRPr lang="hu-HU" sz="2600" i="0">
              <a:solidFill>
                <a:schemeClr val="tx1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2484438" y="0"/>
            <a:ext cx="53482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hu-HU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Szideroblasztos</a:t>
            </a:r>
            <a:r>
              <a:rPr lang="hu-HU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anemia</a:t>
            </a:r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87" name="Picture 5" descr="Sideroblastic-Ane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263650"/>
            <a:ext cx="745807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2484438" y="0"/>
            <a:ext cx="53482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hu-HU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Szideroblasztos</a:t>
            </a:r>
            <a:r>
              <a:rPr lang="hu-HU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anemia</a:t>
            </a:r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11" name="Picture 5" descr="Fc500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824388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2133600"/>
            <a:ext cx="572293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>
                <a:solidFill>
                  <a:srgbClr val="FFFF00"/>
                </a:solidFill>
              </a:rPr>
              <a:t>Normocyter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anemiák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048000" y="228600"/>
            <a:ext cx="3429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hu-HU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Spherocytosis</a:t>
            </a:r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59" name="Picture 3" descr="D_RB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68413"/>
            <a:ext cx="5588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124200" y="304800"/>
            <a:ext cx="327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hu-HU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Elliptocytosis</a:t>
            </a:r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483" name="Picture 3" descr="D_RBC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82713"/>
            <a:ext cx="547211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124200" y="228600"/>
            <a:ext cx="3581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hu-HU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Stomatocytosis</a:t>
            </a:r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507" name="Picture 3" descr="M_RBC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341438"/>
            <a:ext cx="551656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590800" y="304800"/>
            <a:ext cx="4495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hu-HU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Sarlósejtes </a:t>
            </a:r>
            <a:r>
              <a:rPr lang="hu-HU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anemia</a:t>
            </a:r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531" name="Picture 3" descr="D_RBC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63" y="1412875"/>
            <a:ext cx="54451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>
                <a:solidFill>
                  <a:srgbClr val="FFFF00"/>
                </a:solidFill>
              </a:rPr>
              <a:t>Meleg típusú AIHA</a:t>
            </a:r>
          </a:p>
        </p:txBody>
      </p:sp>
      <p:pic>
        <p:nvPicPr>
          <p:cNvPr id="23555" name="Picture 4" descr="AIHA-w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31950"/>
            <a:ext cx="7859712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743200" y="304800"/>
            <a:ext cx="3810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hu-HU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Hideg </a:t>
            </a:r>
            <a:r>
              <a:rPr lang="hu-HU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agglutinatio</a:t>
            </a:r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579" name="Picture 3" descr="D_RBC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1268413"/>
            <a:ext cx="5583237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61_LO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77882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086600" cy="1276350"/>
          </a:xfrm>
          <a:noFill/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rgbClr val="FFFF00"/>
                </a:solidFill>
              </a:rPr>
              <a:t>AZ ANEMIÁK OSZTÁLYOZÁSA</a:t>
            </a:r>
            <a:endParaRPr lang="hu-HU" sz="3200" b="1" smtClean="0">
              <a:solidFill>
                <a:srgbClr val="FFFF00"/>
              </a:solidFill>
              <a:latin typeface="Times New Roman CE" charset="-18"/>
            </a:endParaRP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323850" y="1700213"/>
          <a:ext cx="8569325" cy="4824412"/>
        </p:xfrm>
        <a:graphic>
          <a:graphicData uri="http://schemas.openxmlformats.org/presentationml/2006/ole">
            <p:oleObj spid="_x0000_s1026" name="Dokumentum" r:id="rId4" imgW="7491240" imgH="4132080" progId="Word.Document.6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084888" y="90805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hu-HU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DIC</a:t>
            </a:r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6627" name="Picture 3" descr="D_RBC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1633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hematologysfig1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388" y="2520950"/>
            <a:ext cx="6678612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0338" y="2276475"/>
            <a:ext cx="52895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>
                <a:solidFill>
                  <a:srgbClr val="FFFF00"/>
                </a:solidFill>
              </a:rPr>
              <a:t>Makrocyter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anemiák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0"/>
            <a:ext cx="3276600" cy="1276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 err="1">
                <a:solidFill>
                  <a:srgbClr val="FFFF00"/>
                </a:solidFill>
              </a:rPr>
              <a:t>Macrocytosis</a:t>
            </a:r>
            <a:endParaRPr lang="hu-HU" sz="3200" b="1" dirty="0">
              <a:solidFill>
                <a:srgbClr val="FFFF00"/>
              </a:solidFill>
            </a:endParaRPr>
          </a:p>
        </p:txBody>
      </p:sp>
      <p:pic>
        <p:nvPicPr>
          <p:cNvPr id="28675" name="Picture 3" descr="D_RBC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3" y="16002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692275" y="476250"/>
            <a:ext cx="7086600" cy="1276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>
                <a:solidFill>
                  <a:srgbClr val="FFFF00"/>
                </a:solidFill>
              </a:rPr>
              <a:t>Megaloblasztos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anemia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29699" name="Picture 6" descr="Megaloblastic-anemia-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16113"/>
            <a:ext cx="7237412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76250"/>
            <a:ext cx="7086600" cy="1276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>
                <a:solidFill>
                  <a:srgbClr val="FFFF00"/>
                </a:solidFill>
              </a:rPr>
              <a:t>Megaloblasztos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anemia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30723" name="Picture 5" descr="4303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276475"/>
            <a:ext cx="611505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5688012" cy="1276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>
                <a:solidFill>
                  <a:srgbClr val="FFFF00"/>
                </a:solidFill>
              </a:rPr>
              <a:t>Aplasztikus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anemia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31747" name="Picture 5" descr="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92250"/>
            <a:ext cx="7135813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476250"/>
            <a:ext cx="2087563" cy="1143000"/>
          </a:xfrm>
        </p:spPr>
        <p:txBody>
          <a:bodyPr/>
          <a:lstStyle/>
          <a:p>
            <a:pPr eaLnBrk="1" hangingPunct="1"/>
            <a:r>
              <a:rPr lang="hu-HU" sz="4800" b="1" smtClean="0">
                <a:solidFill>
                  <a:srgbClr val="FFFF00"/>
                </a:solidFill>
              </a:rPr>
              <a:t>CDA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92375"/>
            <a:ext cx="7772400" cy="2881313"/>
          </a:xfrm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hu-HU" b="1" u="sng" smtClean="0">
                <a:solidFill>
                  <a:schemeClr val="bg1"/>
                </a:solidFill>
              </a:rPr>
              <a:t>Periféria:</a:t>
            </a:r>
          </a:p>
          <a:p>
            <a:pPr eaLnBrk="1" hangingPunct="1"/>
            <a:r>
              <a:rPr lang="hu-HU" b="1" smtClean="0">
                <a:solidFill>
                  <a:schemeClr val="bg1"/>
                </a:solidFill>
              </a:rPr>
              <a:t>Anisocytosis, poikilocytosis, schistocytak, fragmentocytak, polychromasia, basophil pöttyözöttség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4000"/>
            <a:ext cx="84963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_RBC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06388"/>
            <a:ext cx="7705725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5616" y="198884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FFFF00"/>
                </a:solidFill>
              </a:rPr>
              <a:t>Fehérvérsejt rendellenességek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916832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>
                <a:solidFill>
                  <a:srgbClr val="FFFF00"/>
                </a:solidFill>
              </a:rPr>
              <a:t>Microcyter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anemiák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924175"/>
            <a:ext cx="4705350" cy="3533775"/>
          </a:xfrm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2057400" y="836613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hu-H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Vírusfertőzés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188640"/>
            <a:ext cx="7086600" cy="12763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FFFF00"/>
                </a:solidFill>
              </a:rPr>
              <a:t>Vírusfertőzés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57338"/>
            <a:ext cx="6659562" cy="4830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-242888"/>
            <a:ext cx="7086600" cy="12763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>
                <a:solidFill>
                  <a:srgbClr val="FFFF00"/>
                </a:solidFill>
              </a:rPr>
              <a:t>Vírusfertőzés-EBV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38915" name="Picture 5" descr="Atypical lymphocy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658938"/>
            <a:ext cx="60483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086600" cy="1276350"/>
          </a:xfrm>
          <a:noFill/>
        </p:spPr>
        <p:txBody>
          <a:bodyPr/>
          <a:lstStyle/>
          <a:p>
            <a:pPr algn="ctr" eaLnBrk="1" hangingPunct="1"/>
            <a:r>
              <a:rPr lang="hu-HU" b="1" smtClean="0">
                <a:solidFill>
                  <a:srgbClr val="FFFF00"/>
                </a:solidFill>
              </a:rPr>
              <a:t>ALL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086600" cy="1276350"/>
          </a:xfrm>
          <a:noFill/>
        </p:spPr>
        <p:txBody>
          <a:bodyPr/>
          <a:lstStyle/>
          <a:p>
            <a:pPr algn="ctr" eaLnBrk="1" hangingPunct="1"/>
            <a:r>
              <a:rPr lang="hu-HU" b="1" smtClean="0">
                <a:solidFill>
                  <a:srgbClr val="FFFF00"/>
                </a:solidFill>
              </a:rPr>
              <a:t>ALL</a:t>
            </a:r>
          </a:p>
        </p:txBody>
      </p:sp>
      <p:pic>
        <p:nvPicPr>
          <p:cNvPr id="40963" name="Picture 3" descr="D_NEOL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M_WBC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221163"/>
            <a:ext cx="22907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M_WBC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349500"/>
            <a:ext cx="22209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3" descr="D_NEOLP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188913"/>
            <a:ext cx="2551113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3" descr="D_NEOAL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3789363"/>
            <a:ext cx="2827337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5250"/>
            <a:ext cx="7086600" cy="1276350"/>
          </a:xfrm>
          <a:noFill/>
        </p:spPr>
        <p:txBody>
          <a:bodyPr/>
          <a:lstStyle/>
          <a:p>
            <a:pPr algn="ctr" eaLnBrk="1" hangingPunct="1"/>
            <a:r>
              <a:rPr lang="hu-HU" b="1" smtClean="0">
                <a:solidFill>
                  <a:srgbClr val="FFFF00"/>
                </a:solidFill>
              </a:rPr>
              <a:t>AML</a:t>
            </a:r>
          </a:p>
        </p:txBody>
      </p:sp>
      <p:pic>
        <p:nvPicPr>
          <p:cNvPr id="41987" name="Picture 3" descr="M_WBCG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124200"/>
            <a:ext cx="645636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5250"/>
            <a:ext cx="7086600" cy="1276350"/>
          </a:xfrm>
          <a:noFill/>
        </p:spPr>
        <p:txBody>
          <a:bodyPr/>
          <a:lstStyle/>
          <a:p>
            <a:pPr algn="ctr" eaLnBrk="1" hangingPunct="1"/>
            <a:r>
              <a:rPr lang="hu-HU" b="1" smtClean="0">
                <a:solidFill>
                  <a:srgbClr val="FFFF00"/>
                </a:solidFill>
              </a:rPr>
              <a:t>AML-M3</a:t>
            </a:r>
          </a:p>
        </p:txBody>
      </p:sp>
      <p:pic>
        <p:nvPicPr>
          <p:cNvPr id="43011" name="Picture 3" descr="E_B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565400"/>
            <a:ext cx="27813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 descr="D_NEO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844675"/>
            <a:ext cx="4283075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27313" y="2205038"/>
            <a:ext cx="50022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>
                <a:solidFill>
                  <a:srgbClr val="FFFF00"/>
                </a:solidFill>
              </a:rPr>
              <a:t>Thrombocyták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plates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755650" y="4005263"/>
            <a:ext cx="3024188" cy="2374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thrombocytopenia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539750" y="2349500"/>
            <a:ext cx="3024188" cy="2374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Pseudo-</a:t>
            </a: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thrombocytopenia</a:t>
            </a: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083" name="Picture 5" descr="plt-satellitis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0"/>
            <a:ext cx="4849813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7" descr="clin_chal_smear0910_116855_1168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284538"/>
            <a:ext cx="4681538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Agglutination of platelets in so called pseudothrombocytopenia e.g. in ED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876800"/>
            <a:ext cx="2628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260350"/>
            <a:ext cx="3527425" cy="1143000"/>
          </a:xfrm>
        </p:spPr>
        <p:txBody>
          <a:bodyPr/>
          <a:lstStyle/>
          <a:p>
            <a:pPr eaLnBrk="1" hangingPunct="1"/>
            <a:r>
              <a:rPr lang="hu-HU" smtClean="0">
                <a:solidFill>
                  <a:srgbClr val="FFFF00"/>
                </a:solidFill>
              </a:rPr>
              <a:t>Vashiány</a:t>
            </a:r>
          </a:p>
        </p:txBody>
      </p:sp>
      <p:pic>
        <p:nvPicPr>
          <p:cNvPr id="10243" name="Picture 4" descr="Description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7561262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333375"/>
            <a:ext cx="4424363" cy="1276350"/>
          </a:xfrm>
        </p:spPr>
        <p:txBody>
          <a:bodyPr/>
          <a:lstStyle/>
          <a:p>
            <a:pPr eaLnBrk="1" hangingPunct="1"/>
            <a:r>
              <a:rPr lang="hu-HU" smtClean="0">
                <a:solidFill>
                  <a:srgbClr val="FFFF00"/>
                </a:solidFill>
              </a:rPr>
              <a:t>Thrombocytosis</a:t>
            </a:r>
          </a:p>
        </p:txBody>
      </p:sp>
      <p:pic>
        <p:nvPicPr>
          <p:cNvPr id="47107" name="Picture 5" descr="secondary-thrombocytosis-100x-web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73238"/>
            <a:ext cx="64103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333375"/>
            <a:ext cx="4424363" cy="1276350"/>
          </a:xfrm>
        </p:spPr>
        <p:txBody>
          <a:bodyPr/>
          <a:lstStyle/>
          <a:p>
            <a:pPr eaLnBrk="1" hangingPunct="1"/>
            <a:r>
              <a:rPr lang="hu-HU" smtClean="0">
                <a:solidFill>
                  <a:srgbClr val="FFFF00"/>
                </a:solidFill>
              </a:rPr>
              <a:t>Thrombocytosis</a:t>
            </a:r>
          </a:p>
        </p:txBody>
      </p:sp>
      <p:pic>
        <p:nvPicPr>
          <p:cNvPr id="48131" name="Picture 6" descr="thrombocyt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28775"/>
            <a:ext cx="6840537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404813"/>
            <a:ext cx="4352925" cy="989012"/>
          </a:xfrm>
        </p:spPr>
        <p:txBody>
          <a:bodyPr/>
          <a:lstStyle/>
          <a:p>
            <a:pPr eaLnBrk="1" hangingPunct="1"/>
            <a:r>
              <a:rPr lang="hu-HU" sz="4000" smtClean="0">
                <a:solidFill>
                  <a:srgbClr val="FFFF00"/>
                </a:solidFill>
              </a:rPr>
              <a:t>Macrothrombocyta</a:t>
            </a:r>
          </a:p>
        </p:txBody>
      </p:sp>
      <p:pic>
        <p:nvPicPr>
          <p:cNvPr id="49155" name="Picture 6" descr="Megaloblastic-anemia-%5B8-BL073-8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503363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333375"/>
            <a:ext cx="4424363" cy="1276350"/>
          </a:xfrm>
        </p:spPr>
        <p:txBody>
          <a:bodyPr/>
          <a:lstStyle/>
          <a:p>
            <a:pPr eaLnBrk="1" hangingPunct="1"/>
            <a:r>
              <a:rPr lang="hu-HU" sz="4000" smtClean="0">
                <a:solidFill>
                  <a:schemeClr val="hlink"/>
                </a:solidFill>
              </a:rPr>
              <a:t>Macro thrombocyta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50180" name="Picture 6" descr="3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643063"/>
            <a:ext cx="792003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59113" y="188913"/>
            <a:ext cx="2881312" cy="1060450"/>
          </a:xfrm>
          <a:noFill/>
        </p:spPr>
        <p:txBody>
          <a:bodyPr/>
          <a:lstStyle/>
          <a:p>
            <a:pPr eaLnBrk="1" hangingPunct="1"/>
            <a:r>
              <a:rPr lang="hu-HU" smtClean="0">
                <a:solidFill>
                  <a:srgbClr val="FFFF00"/>
                </a:solidFill>
              </a:rPr>
              <a:t>Vashiány</a:t>
            </a:r>
          </a:p>
        </p:txBody>
      </p:sp>
      <p:pic>
        <p:nvPicPr>
          <p:cNvPr id="11267" name="Picture 8" descr="hypochromic%2Biron%2Bdeficiency%2Bane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98575"/>
            <a:ext cx="71755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188913"/>
            <a:ext cx="3128962" cy="1276350"/>
          </a:xfrm>
          <a:noFill/>
        </p:spPr>
        <p:txBody>
          <a:bodyPr/>
          <a:lstStyle/>
          <a:p>
            <a:pPr eaLnBrk="1" hangingPunct="1"/>
            <a:r>
              <a:rPr lang="hu-HU" smtClean="0">
                <a:solidFill>
                  <a:srgbClr val="FFFF00"/>
                </a:solidFill>
              </a:rPr>
              <a:t>Vashiány</a:t>
            </a:r>
          </a:p>
        </p:txBody>
      </p:sp>
      <p:pic>
        <p:nvPicPr>
          <p:cNvPr id="12291" name="Picture 5" descr="fede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89075"/>
            <a:ext cx="7632700" cy="508952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0"/>
            <a:ext cx="4392612" cy="1276350"/>
          </a:xfrm>
          <a:noFill/>
        </p:spPr>
        <p:txBody>
          <a:bodyPr/>
          <a:lstStyle/>
          <a:p>
            <a:pPr eaLnBrk="1" hangingPunct="1"/>
            <a:r>
              <a:rPr lang="hu-HU" sz="4000" smtClean="0">
                <a:solidFill>
                  <a:srgbClr val="FFFF00"/>
                </a:solidFill>
              </a:rPr>
              <a:t>Krónikus gyulladás</a:t>
            </a:r>
          </a:p>
        </p:txBody>
      </p:sp>
      <p:pic>
        <p:nvPicPr>
          <p:cNvPr id="13315" name="Picture 6" descr="1804df7b5c48c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4751388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370e28b7ede4db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41438"/>
            <a:ext cx="396081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220px-Iron_deficiency_anem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949700"/>
            <a:ext cx="39608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_RBC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46085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132138" y="692150"/>
            <a:ext cx="3124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Thalassemia</a:t>
            </a:r>
            <a:endParaRPr lang="hu-HU" b="1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0" name="Picture 3" descr="D_RBC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0" y="1628775"/>
            <a:ext cx="46037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gyenes összekötő 5"/>
          <p:cNvCxnSpPr/>
          <p:nvPr/>
        </p:nvCxnSpPr>
        <p:spPr>
          <a:xfrm>
            <a:off x="4500563" y="1628775"/>
            <a:ext cx="71437" cy="4679950"/>
          </a:xfrm>
          <a:prstGeom prst="line">
            <a:avLst/>
          </a:prstGeom>
          <a:ln w="762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895600" y="381000"/>
            <a:ext cx="4038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hu-HU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Ólommérgezés</a:t>
            </a:r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3" name="Picture 3" descr="D_RBC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530350"/>
            <a:ext cx="5065713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1002</TotalTime>
  <Words>95</Words>
  <Application>Microsoft Office PowerPoint</Application>
  <PresentationFormat>Diavetítés a képernyőre (4:3 oldalarány)</PresentationFormat>
  <Paragraphs>49</Paragraphs>
  <Slides>43</Slides>
  <Notes>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53" baseType="lpstr">
      <vt:lpstr>Times New Roman CE</vt:lpstr>
      <vt:lpstr>Arial</vt:lpstr>
      <vt:lpstr>Calibri</vt:lpstr>
      <vt:lpstr>Constantia</vt:lpstr>
      <vt:lpstr>Wingdings 2</vt:lpstr>
      <vt:lpstr>Arial CE</vt:lpstr>
      <vt:lpstr>Times New Roman</vt:lpstr>
      <vt:lpstr>Monotype Sorts</vt:lpstr>
      <vt:lpstr>Áramlás</vt:lpstr>
      <vt:lpstr>Dokumentum</vt:lpstr>
      <vt:lpstr>Vérkép eltérések gyermekkorban</vt:lpstr>
      <vt:lpstr>AZ ANEMIÁK OSZTÁLYOZÁSA</vt:lpstr>
      <vt:lpstr>Microcyter anemiák</vt:lpstr>
      <vt:lpstr>Vashiány</vt:lpstr>
      <vt:lpstr>Vashiány</vt:lpstr>
      <vt:lpstr>Vashiány</vt:lpstr>
      <vt:lpstr>Krónikus gyulladás</vt:lpstr>
      <vt:lpstr>8. dia</vt:lpstr>
      <vt:lpstr>9. dia</vt:lpstr>
      <vt:lpstr>10. dia</vt:lpstr>
      <vt:lpstr>11. dia</vt:lpstr>
      <vt:lpstr>Normocyter anemiák</vt:lpstr>
      <vt:lpstr>13. dia</vt:lpstr>
      <vt:lpstr>14. dia</vt:lpstr>
      <vt:lpstr>15. dia</vt:lpstr>
      <vt:lpstr>16. dia</vt:lpstr>
      <vt:lpstr>Meleg típusú AIHA</vt:lpstr>
      <vt:lpstr>18. dia</vt:lpstr>
      <vt:lpstr>19. dia</vt:lpstr>
      <vt:lpstr>20. dia</vt:lpstr>
      <vt:lpstr>Makrocyter anemiák</vt:lpstr>
      <vt:lpstr>Macrocytosis</vt:lpstr>
      <vt:lpstr>Megaloblasztos anemia</vt:lpstr>
      <vt:lpstr>Megaloblasztos anemia</vt:lpstr>
      <vt:lpstr>Aplasztikus anemia</vt:lpstr>
      <vt:lpstr>CDA</vt:lpstr>
      <vt:lpstr>27. dia</vt:lpstr>
      <vt:lpstr>28. dia</vt:lpstr>
      <vt:lpstr>Fehérvérsejt rendellenességek</vt:lpstr>
      <vt:lpstr>30. dia</vt:lpstr>
      <vt:lpstr>Vírusfertőzés</vt:lpstr>
      <vt:lpstr>Vírusfertőzés-EBV</vt:lpstr>
      <vt:lpstr>ALL</vt:lpstr>
      <vt:lpstr>ALL</vt:lpstr>
      <vt:lpstr>AML</vt:lpstr>
      <vt:lpstr>AML-M3</vt:lpstr>
      <vt:lpstr>Thrombocyták</vt:lpstr>
      <vt:lpstr>38. dia</vt:lpstr>
      <vt:lpstr>39. dia</vt:lpstr>
      <vt:lpstr>Thrombocytosis</vt:lpstr>
      <vt:lpstr>Thrombocytosis</vt:lpstr>
      <vt:lpstr>Macrothrombocyta</vt:lpstr>
      <vt:lpstr>Macro thrombocyta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Termék, ötlet értékesítése</dc:title>
  <dc:creator>I. BEL</dc:creator>
  <cp:lastModifiedBy>magdolna</cp:lastModifiedBy>
  <cp:revision>53</cp:revision>
  <dcterms:created xsi:type="dcterms:W3CDTF">1995-06-02T22:06:36Z</dcterms:created>
  <dcterms:modified xsi:type="dcterms:W3CDTF">2015-09-17T09:04:48Z</dcterms:modified>
</cp:coreProperties>
</file>