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3" r:id="rId7"/>
    <p:sldId id="259" r:id="rId8"/>
    <p:sldId id="261" r:id="rId9"/>
    <p:sldId id="264" r:id="rId10"/>
    <p:sldId id="262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9" autoAdjust="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380F-CFFA-44A6-8D68-F49B6E65D5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65BF2-1DB0-423E-B6F2-7BE89C4611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AF39-2598-498E-BB93-2A3E736950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9F1A-FAC6-415D-8ACC-E69ACCD587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Cím és 2 tartalomrész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9DE4-05AA-4B93-B24C-3E39C66756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856A-2EC3-42E7-9F6F-26B5D3AE55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1E08B-C494-4903-B2E5-41F75BE968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88775-4899-4C36-B3AC-E0C8D4EE5B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2052-A6DD-482E-91E7-BE3EC43D98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73CF-51AC-457E-AD26-9FBC2378EA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549D9-BED7-4B0E-9799-9F52D6A1E5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21C1-3942-4672-9004-4D34C01A85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095E-18DA-49CF-8F9A-2B53C74C56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602E-18B9-45AD-94E6-790E64D92D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B328A-25FE-499E-94A6-26FC628E7A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A4C4D36-39BF-4412-AA48-9246990730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pPr eaLnBrk="1" hangingPunct="1"/>
            <a:r>
              <a:rPr lang="hu-HU" b="1" smtClean="0">
                <a:latin typeface="Comic Sans MS" pitchFamily="66" charset="0"/>
              </a:rPr>
              <a:t>A neonatológia gyakorlati kérdései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pPr eaLnBrk="1" hangingPunct="1"/>
            <a:r>
              <a:rPr lang="hu-HU" dirty="0" smtClean="0">
                <a:latin typeface="Comic Sans MS" pitchFamily="66" charset="0"/>
              </a:rPr>
              <a:t>SE I.sz. Gyermekklinika</a:t>
            </a:r>
          </a:p>
          <a:p>
            <a:pPr eaLnBrk="1" hangingPunct="1"/>
            <a:r>
              <a:rPr lang="hu-HU" smtClean="0">
                <a:latin typeface="Comic Sans MS" pitchFamily="66" charset="0"/>
              </a:rPr>
              <a:t>2017/2018. </a:t>
            </a:r>
            <a:r>
              <a:rPr lang="hu-HU" dirty="0" smtClean="0">
                <a:latin typeface="Comic Sans MS" pitchFamily="66" charset="0"/>
              </a:rPr>
              <a:t>I. félév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Keringés</a:t>
            </a:r>
          </a:p>
        </p:txBody>
      </p:sp>
      <p:pic>
        <p:nvPicPr>
          <p:cNvPr id="11267" name="Picture 7" descr="gr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73263"/>
            <a:ext cx="3529013" cy="3271837"/>
          </a:xfrm>
        </p:spPr>
      </p:pic>
      <p:pic>
        <p:nvPicPr>
          <p:cNvPr id="11268" name="Picture 8" descr="0v2n4-73fig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366838"/>
            <a:ext cx="3529013" cy="2447925"/>
          </a:xfrm>
        </p:spPr>
      </p:pic>
      <p:pic>
        <p:nvPicPr>
          <p:cNvPr id="11269" name="Picture 9" descr="umbilical2-300x22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59338" y="3933825"/>
            <a:ext cx="3384550" cy="25384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888-6606-1-PB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404813"/>
            <a:ext cx="3889375" cy="59039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PIC</a:t>
            </a:r>
          </a:p>
        </p:txBody>
      </p:sp>
      <p:pic>
        <p:nvPicPr>
          <p:cNvPr id="13315" name="Picture 6" descr="Giraff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09738"/>
            <a:ext cx="7632700" cy="43719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PIC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1547813" y="1022350"/>
            <a:ext cx="219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mic Sans MS" pitchFamily="66" charset="0"/>
              </a:rPr>
              <a:t>Konvencionális gépi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2124075" y="6278563"/>
            <a:ext cx="68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mic Sans MS" pitchFamily="66" charset="0"/>
              </a:rPr>
              <a:t>HFO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6357938" y="928688"/>
            <a:ext cx="72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mic Sans MS" pitchFamily="66" charset="0"/>
              </a:rPr>
              <a:t>CPAP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6300788" y="6278563"/>
            <a:ext cx="1236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omic Sans MS" pitchFamily="66" charset="0"/>
              </a:rPr>
              <a:t>HFNC-O2</a:t>
            </a:r>
          </a:p>
        </p:txBody>
      </p:sp>
      <p:pic>
        <p:nvPicPr>
          <p:cNvPr id="14343" name="Picture 9" descr="5486880977_009961d89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4286250"/>
            <a:ext cx="2714625" cy="1812925"/>
          </a:xfrm>
        </p:spPr>
      </p:pic>
      <p:pic>
        <p:nvPicPr>
          <p:cNvPr id="14344" name="Picture 8" descr="MedEquip-CP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1357313"/>
            <a:ext cx="2157412" cy="2570162"/>
          </a:xfrm>
        </p:spPr>
      </p:pic>
      <p:pic>
        <p:nvPicPr>
          <p:cNvPr id="14345" name="Picture 15" descr="C:\Users\user\Desktop\unnamed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71625" y="1428750"/>
            <a:ext cx="2200275" cy="2457450"/>
          </a:xfrm>
          <a:noFill/>
        </p:spPr>
      </p:pic>
      <p:pic>
        <p:nvPicPr>
          <p:cNvPr id="14346" name="Picture 17" descr="C:\Users\user\Desktop\unnamed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655763" y="3938588"/>
            <a:ext cx="1987550" cy="2363787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PIC</a:t>
            </a:r>
          </a:p>
        </p:txBody>
      </p:sp>
      <p:pic>
        <p:nvPicPr>
          <p:cNvPr id="15363" name="Picture 16" descr="9082709_or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289050" y="3933825"/>
            <a:ext cx="2711450" cy="2474913"/>
          </a:xfrm>
        </p:spPr>
      </p:pic>
      <p:pic>
        <p:nvPicPr>
          <p:cNvPr id="15364" name="Picture 18" descr="Ikterus-Fototherapi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73613" y="3933825"/>
            <a:ext cx="3529012" cy="2352675"/>
          </a:xfrm>
        </p:spPr>
      </p:pic>
      <p:pic>
        <p:nvPicPr>
          <p:cNvPr id="15365" name="Picture 19" descr="C:\Users\user\Desktop\unnamed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30288" y="1319213"/>
            <a:ext cx="3327400" cy="2495550"/>
          </a:xfrm>
          <a:noFill/>
        </p:spPr>
      </p:pic>
      <p:pic>
        <p:nvPicPr>
          <p:cNvPr id="15366" name="Picture 20" descr="C:\Users\user\Desktop\unnamed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357813" y="1285875"/>
            <a:ext cx="2286000" cy="245268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user\Desktop\unnamed (1)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71513" y="274638"/>
            <a:ext cx="7800975" cy="58515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A neonatológia definíciója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A neonatológia az újszülöttekkel foglalkozó tudomány</a:t>
            </a:r>
          </a:p>
          <a:p>
            <a:pPr eaLnBrk="1" hangingPunct="1"/>
            <a:r>
              <a:rPr lang="hu-HU" smtClean="0">
                <a:latin typeface="Comic Sans MS" pitchFamily="66" charset="0"/>
              </a:rPr>
              <a:t>Cél: </a:t>
            </a:r>
          </a:p>
          <a:p>
            <a:pPr lvl="1" eaLnBrk="1" hangingPunct="1"/>
            <a:r>
              <a:rPr lang="hu-HU" smtClean="0">
                <a:latin typeface="Comic Sans MS" pitchFamily="66" charset="0"/>
              </a:rPr>
              <a:t>zavartalan várandósság</a:t>
            </a:r>
          </a:p>
          <a:p>
            <a:pPr lvl="1" eaLnBrk="1" hangingPunct="1"/>
            <a:r>
              <a:rPr lang="hu-HU" smtClean="0">
                <a:latin typeface="Comic Sans MS" pitchFamily="66" charset="0"/>
              </a:rPr>
              <a:t>az egészséges magzatból egészséges újszülött legyen</a:t>
            </a:r>
          </a:p>
          <a:p>
            <a:pPr lvl="1" eaLnBrk="1" hangingPunct="1"/>
            <a:r>
              <a:rPr lang="hu-HU" smtClean="0">
                <a:latin typeface="Comic Sans MS" pitchFamily="66" charset="0"/>
              </a:rPr>
              <a:t>a beteg újszülöttnek a lehető legjobb életminőség biztosítása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Az újszülöttek csoportosítása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smtClean="0">
                <a:latin typeface="Comic Sans MS" pitchFamily="66" charset="0"/>
              </a:rPr>
              <a:t>Érett újszülött: betöltött 37-41. gest. hét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latin typeface="Comic Sans MS" pitchFamily="66" charset="0"/>
              </a:rPr>
              <a:t>Koraszülött: 24-37. gest. hét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latin typeface="Comic Sans MS" pitchFamily="66" charset="0"/>
              </a:rPr>
              <a:t>	(késői koraszülött: 34-37. gest. hét)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latin typeface="Comic Sans MS" pitchFamily="66" charset="0"/>
              </a:rPr>
              <a:t>Dysmaturus: korához képest </a:t>
            </a:r>
            <a:r>
              <a:rPr lang="hu-HU" sz="2000" smtClean="0">
                <a:latin typeface="Comic Sans MS" pitchFamily="66" charset="0"/>
              </a:rPr>
              <a:t>(kis súlyú: SGA)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latin typeface="Comic Sans MS" pitchFamily="66" charset="0"/>
              </a:rPr>
              <a:t>Túlhordott: betöltött 41. gest. hét után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smtClean="0">
                <a:latin typeface="Comic Sans MS" pitchFamily="66" charset="0"/>
              </a:rPr>
              <a:t>---------------------------------------------------------------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latin typeface="Comic Sans MS" pitchFamily="66" charset="0"/>
              </a:rPr>
              <a:t>Kis súlyú: &lt; 2500 gr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000" smtClean="0">
                <a:latin typeface="Comic Sans MS" pitchFamily="66" charset="0"/>
              </a:rPr>
              <a:t>dysmaturus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000" smtClean="0">
                <a:latin typeface="Comic Sans MS" pitchFamily="66" charset="0"/>
              </a:rPr>
              <a:t>koraszülött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000" smtClean="0">
                <a:latin typeface="Comic Sans MS" pitchFamily="66" charset="0"/>
              </a:rPr>
              <a:t>(csak) statisztikai szempontból 2500 gr alatti koraszülött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latin typeface="Comic Sans MS" pitchFamily="66" charset="0"/>
              </a:rPr>
              <a:t>Igen kis súlyú: &lt; 1500 gr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latin typeface="Comic Sans MS" pitchFamily="66" charset="0"/>
              </a:rPr>
              <a:t>Extrém kis súlyú: &lt; 1000 gr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mtClean="0">
                <a:latin typeface="Comic Sans MS" pitchFamily="66" charset="0"/>
              </a:rPr>
              <a:t>Újszülött              Koraszülött</a:t>
            </a:r>
          </a:p>
        </p:txBody>
      </p:sp>
      <p:pic>
        <p:nvPicPr>
          <p:cNvPr id="5123" name="Picture 9" descr="Hospital_newborn_by_Bonnie_Gruenber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205038"/>
            <a:ext cx="4327525" cy="3244850"/>
          </a:xfrm>
        </p:spPr>
      </p:pic>
      <p:pic>
        <p:nvPicPr>
          <p:cNvPr id="5124" name="Picture 10" descr="header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205038"/>
            <a:ext cx="4176713" cy="32813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Dubowitz-score</a:t>
            </a:r>
          </a:p>
        </p:txBody>
      </p:sp>
      <p:pic>
        <p:nvPicPr>
          <p:cNvPr id="6147" name="Picture 5" descr="2011_0001_524_Gyermekgyogyasza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928688"/>
            <a:ext cx="5500687" cy="58499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Szülőszobai teendők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b="1" smtClean="0">
                <a:latin typeface="Comic Sans MS" pitchFamily="66" charset="0"/>
              </a:rPr>
              <a:t>Melegen tartás</a:t>
            </a:r>
            <a:r>
              <a:rPr lang="hu-HU" smtClean="0">
                <a:latin typeface="Comic Sans MS" pitchFamily="66" charset="0"/>
              </a:rPr>
              <a:t> (fej is!!!): steril, puha textil; melegítő hőforrás; zacskó; </a:t>
            </a:r>
            <a:r>
              <a:rPr lang="hu-HU" i="1" smtClean="0">
                <a:latin typeface="Comic Sans MS" pitchFamily="66" charset="0"/>
              </a:rPr>
              <a:t>anya mellkasa </a:t>
            </a:r>
            <a:r>
              <a:rPr lang="hu-HU" smtClean="0"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hu-HU" b="1" smtClean="0">
                <a:latin typeface="Comic Sans MS" pitchFamily="66" charset="0"/>
              </a:rPr>
              <a:t>Késői köldökellátás</a:t>
            </a:r>
          </a:p>
          <a:p>
            <a:pPr eaLnBrk="1" hangingPunct="1">
              <a:lnSpc>
                <a:spcPct val="90000"/>
              </a:lnSpc>
            </a:pPr>
            <a:r>
              <a:rPr lang="hu-HU" b="1" smtClean="0">
                <a:latin typeface="Comic Sans MS" pitchFamily="66" charset="0"/>
              </a:rPr>
              <a:t>Újszülött állapotának megítélése</a:t>
            </a:r>
            <a:r>
              <a:rPr lang="hu-HU" smtClean="0">
                <a:latin typeface="Comic Sans MS" pitchFamily="66" charset="0"/>
              </a:rPr>
              <a:t> (Apgar)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>
                <a:latin typeface="Comic Sans MS" pitchFamily="66" charset="0"/>
              </a:rPr>
              <a:t>Légutak biztosítása / CPR?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>
                <a:latin typeface="Comic Sans MS" pitchFamily="66" charset="0"/>
              </a:rPr>
              <a:t>Szondázás???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mtClean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Apgar-féle pontérték rendszer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hu-HU" sz="2400" smtClean="0">
                <a:latin typeface="Comic Sans MS" pitchFamily="66" charset="0"/>
              </a:rPr>
              <a:t>Nevét </a:t>
            </a:r>
            <a:r>
              <a:rPr lang="hu-HU" sz="2400" b="1" smtClean="0">
                <a:latin typeface="Comic Sans MS" pitchFamily="66" charset="0"/>
              </a:rPr>
              <a:t>Virginia Apgar</a:t>
            </a:r>
            <a:r>
              <a:rPr lang="hu-HU" sz="2400" smtClean="0">
                <a:latin typeface="Comic Sans MS" pitchFamily="66" charset="0"/>
              </a:rPr>
              <a:t> (1909-1974) amerikai orvosnőről kapta </a:t>
            </a:r>
          </a:p>
          <a:p>
            <a:pPr eaLnBrk="1" hangingPunct="1"/>
            <a:r>
              <a:rPr lang="hu-HU" sz="2400" b="1" i="1" smtClean="0">
                <a:latin typeface="Comic Sans MS" pitchFamily="66" charset="0"/>
              </a:rPr>
              <a:t>Az újszülött pillanatnyi állapotának megítélésére!</a:t>
            </a:r>
          </a:p>
          <a:p>
            <a:pPr eaLnBrk="1" hangingPunct="1"/>
            <a:r>
              <a:rPr lang="hu-HU" sz="2400" b="1" i="1" smtClean="0">
                <a:latin typeface="Comic Sans MS" pitchFamily="66" charset="0"/>
              </a:rPr>
              <a:t>Pontozás: </a:t>
            </a:r>
            <a:r>
              <a:rPr lang="hu-HU" sz="2400" smtClean="0">
                <a:latin typeface="Comic Sans MS" pitchFamily="66" charset="0"/>
              </a:rPr>
              <a:t>0-1-2  (min.:0, max.:10), 1’/5’/10’</a:t>
            </a:r>
          </a:p>
          <a:p>
            <a:pPr eaLnBrk="1" hangingPunct="1"/>
            <a:r>
              <a:rPr lang="hu-HU" sz="2400" b="1" i="1" smtClean="0">
                <a:latin typeface="Comic Sans MS" pitchFamily="66" charset="0"/>
              </a:rPr>
              <a:t>A: </a:t>
            </a:r>
            <a:r>
              <a:rPr lang="hu-HU" sz="2400" smtClean="0">
                <a:latin typeface="Comic Sans MS" pitchFamily="66" charset="0"/>
              </a:rPr>
              <a:t>activity (izomtónus)</a:t>
            </a:r>
          </a:p>
          <a:p>
            <a:pPr eaLnBrk="1" hangingPunct="1">
              <a:buFontTx/>
              <a:buNone/>
            </a:pPr>
            <a:r>
              <a:rPr lang="hu-HU" sz="2400" b="1" i="1" smtClean="0">
                <a:latin typeface="Comic Sans MS" pitchFamily="66" charset="0"/>
              </a:rPr>
              <a:t>	P: </a:t>
            </a:r>
            <a:r>
              <a:rPr lang="hu-HU" sz="2400" smtClean="0">
                <a:latin typeface="Comic Sans MS" pitchFamily="66" charset="0"/>
              </a:rPr>
              <a:t>pulse</a:t>
            </a:r>
            <a:r>
              <a:rPr lang="hu-HU" sz="2400" b="1" i="1" smtClean="0"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hu-HU" sz="2400" b="1" i="1" smtClean="0">
                <a:latin typeface="Comic Sans MS" pitchFamily="66" charset="0"/>
              </a:rPr>
              <a:t>	G: </a:t>
            </a:r>
            <a:r>
              <a:rPr lang="hu-HU" sz="2400" smtClean="0">
                <a:latin typeface="Comic Sans MS" pitchFamily="66" charset="0"/>
              </a:rPr>
              <a:t>grimace (reflexingerlékenység)</a:t>
            </a:r>
          </a:p>
          <a:p>
            <a:pPr eaLnBrk="1" hangingPunct="1">
              <a:buFontTx/>
              <a:buNone/>
            </a:pPr>
            <a:r>
              <a:rPr lang="hu-HU" sz="2400" b="1" i="1" smtClean="0">
                <a:latin typeface="Comic Sans MS" pitchFamily="66" charset="0"/>
              </a:rPr>
              <a:t>	A: </a:t>
            </a:r>
            <a:r>
              <a:rPr lang="hu-HU" sz="2400" smtClean="0">
                <a:latin typeface="Comic Sans MS" pitchFamily="66" charset="0"/>
              </a:rPr>
              <a:t>appearance („megjelenés”=bőrszín)</a:t>
            </a:r>
          </a:p>
          <a:p>
            <a:pPr eaLnBrk="1" hangingPunct="1">
              <a:buFontTx/>
              <a:buNone/>
            </a:pPr>
            <a:r>
              <a:rPr lang="hu-HU" sz="2400" b="1" i="1" smtClean="0">
                <a:latin typeface="Comic Sans MS" pitchFamily="66" charset="0"/>
              </a:rPr>
              <a:t>	R: </a:t>
            </a:r>
            <a:r>
              <a:rPr lang="hu-HU" sz="2400" smtClean="0">
                <a:latin typeface="Comic Sans MS" pitchFamily="66" charset="0"/>
              </a:rPr>
              <a:t>respiration</a:t>
            </a:r>
            <a:r>
              <a:rPr lang="hu-HU" sz="2400" b="1" i="1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Légutak</a:t>
            </a:r>
          </a:p>
        </p:txBody>
      </p:sp>
      <p:pic>
        <p:nvPicPr>
          <p:cNvPr id="9219" name="Picture 9" descr="inde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6988" y="1763713"/>
            <a:ext cx="2381250" cy="1914525"/>
          </a:xfrm>
        </p:spPr>
      </p:pic>
      <p:pic>
        <p:nvPicPr>
          <p:cNvPr id="9220" name="Picture 13" descr="8717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5263"/>
            <a:ext cx="2016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4" descr="Laryngoscopes-Miller_blad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4138613"/>
            <a:ext cx="2016125" cy="1776412"/>
          </a:xfrm>
        </p:spPr>
      </p:pic>
      <p:pic>
        <p:nvPicPr>
          <p:cNvPr id="9222" name="Picture 15" descr="index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732588" y="4149725"/>
            <a:ext cx="1949450" cy="1704975"/>
          </a:xfrm>
        </p:spPr>
      </p:pic>
      <p:pic>
        <p:nvPicPr>
          <p:cNvPr id="9223" name="Picture 16" descr="Dendotrachealtub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4149725"/>
            <a:ext cx="20875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 descr="125994_498644_400_300_1e9b868db171ae543548a28b5dbd9dab"/>
          <p:cNvPicPr>
            <a:picLocks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4140200" y="1933575"/>
            <a:ext cx="4457700" cy="13811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Intubálás</a:t>
            </a:r>
          </a:p>
        </p:txBody>
      </p:sp>
      <p:pic>
        <p:nvPicPr>
          <p:cNvPr id="10243" name="Picture 10" descr="ETT-tube-siz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71625"/>
            <a:ext cx="4038600" cy="1204913"/>
          </a:xfrm>
        </p:spPr>
      </p:pic>
      <p:pic>
        <p:nvPicPr>
          <p:cNvPr id="10244" name="Picture 11" descr="Curosurf box &amp; vi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571625"/>
            <a:ext cx="2238375" cy="2047875"/>
          </a:xfrm>
        </p:spPr>
      </p:pic>
      <p:sp>
        <p:nvSpPr>
          <p:cNvPr id="102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286125"/>
            <a:ext cx="4829175" cy="3286125"/>
          </a:xfrm>
        </p:spPr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Intubálás: ET tubus - gép</a:t>
            </a:r>
          </a:p>
          <a:p>
            <a:pPr eaLnBrk="1" hangingPunct="1"/>
            <a:r>
              <a:rPr lang="hu-HU" smtClean="0">
                <a:latin typeface="Comic Sans MS" pitchFamily="66" charset="0"/>
              </a:rPr>
              <a:t>InSurE: tubus – nincs gép  </a:t>
            </a:r>
          </a:p>
          <a:p>
            <a:pPr eaLnBrk="1" hangingPunct="1"/>
            <a:r>
              <a:rPr lang="hu-HU" smtClean="0">
                <a:latin typeface="Comic Sans MS" pitchFamily="66" charset="0"/>
              </a:rPr>
              <a:t>LISA / MIST: szonda</a:t>
            </a:r>
          </a:p>
        </p:txBody>
      </p:sp>
      <p:pic>
        <p:nvPicPr>
          <p:cNvPr id="10246" name="Picture 2" descr="C:\Users\user\Desktop\IMG_0008 másol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071938"/>
            <a:ext cx="26860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169</Words>
  <Application>Microsoft Office PowerPoint</Application>
  <PresentationFormat>Diavetítés a képernyőre (4:3 oldalarány)</PresentationFormat>
  <Paragraphs>53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Bradley Hand ITC</vt:lpstr>
      <vt:lpstr>Arial</vt:lpstr>
      <vt:lpstr>Calibri</vt:lpstr>
      <vt:lpstr>Comic Sans MS</vt:lpstr>
      <vt:lpstr>Alapértelmezett terv</vt:lpstr>
      <vt:lpstr>A neonatológia gyakorlati kérdései</vt:lpstr>
      <vt:lpstr>A neonatológia definíciója</vt:lpstr>
      <vt:lpstr>Az újszülöttek csoportosítása</vt:lpstr>
      <vt:lpstr>Újszülött              Koraszülött</vt:lpstr>
      <vt:lpstr>Dubowitz-score</vt:lpstr>
      <vt:lpstr>Szülőszobai teendők</vt:lpstr>
      <vt:lpstr>Apgar-féle pontérték rendszer</vt:lpstr>
      <vt:lpstr>Légutak</vt:lpstr>
      <vt:lpstr>Intubálás</vt:lpstr>
      <vt:lpstr>Keringés</vt:lpstr>
      <vt:lpstr>11. dia</vt:lpstr>
      <vt:lpstr>PIC</vt:lpstr>
      <vt:lpstr>PIC</vt:lpstr>
      <vt:lpstr>PIC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neonatológia gyakorlati kérdései</dc:title>
  <dc:creator>TCentre</dc:creator>
  <cp:lastModifiedBy>user</cp:lastModifiedBy>
  <cp:revision>23</cp:revision>
  <dcterms:created xsi:type="dcterms:W3CDTF">2016-10-05T08:14:53Z</dcterms:created>
  <dcterms:modified xsi:type="dcterms:W3CDTF">2017-10-19T08:15:49Z</dcterms:modified>
</cp:coreProperties>
</file>