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56.xml" ContentType="application/vnd.openxmlformats-officedocument.presentationml.slideLayout+xml"/>
  <Override PartName="/ppt/slideLayouts/slideLayout65.xml" ContentType="application/vnd.openxmlformats-officedocument.presentationml.slideLayout+xml"/>
  <Override PartName="/ppt/slideLayouts/slideLayout74.xml" ContentType="application/vnd.openxmlformats-officedocument.presentationml.slideLayout+xml"/>
  <Override PartName="/ppt/slideLayouts/slideLayout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63.xml" ContentType="application/vnd.openxmlformats-officedocument.presentationml.slideLayout+xml"/>
  <Override PartName="/ppt/slideLayouts/slideLayout72.xml" ContentType="application/vnd.openxmlformats-officedocument.presentationml.slideLayout+xml"/>
  <Override PartName="/ppt/slideLayouts/slideLayout81.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ppt/slideLayouts/slideLayout70.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Masters/slideMaster7.xml" ContentType="application/vnd.openxmlformats-officedocument.presentationml.slideMaster+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Masters/slideMaster6.xml" ContentType="application/vnd.openxmlformats-officedocument.presentationml.slideMaster+xml"/>
  <Override PartName="/ppt/theme/theme8.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3" r:id="rId3"/>
    <p:sldMasterId id="2147483688" r:id="rId4"/>
    <p:sldMasterId id="2147483733" r:id="rId5"/>
    <p:sldMasterId id="2147483745" r:id="rId6"/>
    <p:sldMasterId id="2147483757" r:id="rId7"/>
  </p:sldMasterIdLst>
  <p:notesMasterIdLst>
    <p:notesMasterId r:id="rId39"/>
  </p:notesMasterIdLst>
  <p:sldIdLst>
    <p:sldId id="284" r:id="rId8"/>
    <p:sldId id="258" r:id="rId9"/>
    <p:sldId id="259" r:id="rId10"/>
    <p:sldId id="292" r:id="rId11"/>
    <p:sldId id="260" r:id="rId12"/>
    <p:sldId id="261" r:id="rId13"/>
    <p:sldId id="265" r:id="rId14"/>
    <p:sldId id="277" r:id="rId15"/>
    <p:sldId id="266" r:id="rId16"/>
    <p:sldId id="267" r:id="rId17"/>
    <p:sldId id="285" r:id="rId18"/>
    <p:sldId id="286" r:id="rId19"/>
    <p:sldId id="287" r:id="rId20"/>
    <p:sldId id="288" r:id="rId21"/>
    <p:sldId id="289" r:id="rId22"/>
    <p:sldId id="290" r:id="rId23"/>
    <p:sldId id="268" r:id="rId24"/>
    <p:sldId id="283" r:id="rId25"/>
    <p:sldId id="291" r:id="rId26"/>
    <p:sldId id="293" r:id="rId27"/>
    <p:sldId id="295" r:id="rId28"/>
    <p:sldId id="294" r:id="rId29"/>
    <p:sldId id="296" r:id="rId30"/>
    <p:sldId id="270" r:id="rId31"/>
    <p:sldId id="298" r:id="rId32"/>
    <p:sldId id="299" r:id="rId33"/>
    <p:sldId id="307" r:id="rId34"/>
    <p:sldId id="301" r:id="rId35"/>
    <p:sldId id="300" r:id="rId36"/>
    <p:sldId id="302" r:id="rId37"/>
    <p:sldId id="305"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napToGrid="0" snapToObjects="1">
      <p:cViewPr varScale="1">
        <p:scale>
          <a:sx n="106" d="100"/>
          <a:sy n="106" d="100"/>
        </p:scale>
        <p:origin x="-1128"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image" Target="../media/image2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4EB517-4524-43A2-B2B9-D34774E14FDD}" type="datetimeFigureOut">
              <a:rPr lang="hu-HU" smtClean="0"/>
              <a:pPr/>
              <a:t>2017.10.11.</a:t>
            </a:fld>
            <a:endParaRPr lang="hu-HU"/>
          </a:p>
        </p:txBody>
      </p:sp>
      <p:sp>
        <p:nvSpPr>
          <p:cNvPr id="4" name="Diakép hely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2F30D71-DB0A-407E-B435-15CE6936A8F8}" type="slidenum">
              <a:rPr lang="hu-HU" smtClean="0"/>
              <a:pPr/>
              <a:t>‹#›</a:t>
            </a:fld>
            <a:endParaRPr lang="hu-HU"/>
          </a:p>
        </p:txBody>
      </p:sp>
    </p:spTree>
    <p:extLst>
      <p:ext uri="{BB962C8B-B14F-4D97-AF65-F5344CB8AC3E}">
        <p14:creationId xmlns:p14="http://schemas.microsoft.com/office/powerpoint/2010/main" xmlns="" val="3453855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85AB994-9954-4F3E-872F-5A7F7AB36E97}" type="slidenum">
              <a:rPr lang="hu-HU" altLang="hu-HU">
                <a:solidFill>
                  <a:srgbClr val="000000"/>
                </a:solidFill>
              </a:rPr>
              <a:pPr eaLnBrk="1" hangingPunct="1"/>
              <a:t>1</a:t>
            </a:fld>
            <a:endParaRPr lang="hu-HU" altLang="hu-HU">
              <a:solidFill>
                <a:srgbClr val="000000"/>
              </a:solidFill>
            </a:endParaRPr>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0660"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hu-HU" altLang="hu-HU"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579A8BFA-B8A8-4DE1-9AD6-C6C4C142F495}" type="slidenum">
              <a:rPr lang="hu-HU" altLang="hu-HU">
                <a:solidFill>
                  <a:srgbClr val="000000"/>
                </a:solidFill>
                <a:latin typeface="Arial" charset="0"/>
              </a:rPr>
              <a:pPr eaLnBrk="1" hangingPunct="1">
                <a:spcBef>
                  <a:spcPct val="0"/>
                </a:spcBef>
              </a:pPr>
              <a:t>8</a:t>
            </a:fld>
            <a:endParaRPr lang="hu-HU" altLang="hu-HU">
              <a:solidFill>
                <a:srgbClr val="000000"/>
              </a:solidFill>
              <a:latin typeface="Arial" charset="0"/>
            </a:endParaRPr>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2468"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hu-HU" altLang="hu-HU"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defTabSz="914400" eaLnBrk="1" fontAlgn="base" hangingPunct="1">
              <a:spcBef>
                <a:spcPct val="0"/>
              </a:spcBef>
              <a:spcAft>
                <a:spcPct val="0"/>
              </a:spcAft>
            </a:pPr>
            <a:fld id="{5780E0EF-C25B-4ABF-AB39-B712AA08B8B3}" type="slidenum">
              <a:rPr lang="hu-HU" altLang="hu-HU" sz="1200" smtClean="0">
                <a:solidFill>
                  <a:srgbClr val="000000"/>
                </a:solidFill>
              </a:rPr>
              <a:pPr algn="r" defTabSz="914400" eaLnBrk="1" fontAlgn="base" hangingPunct="1">
                <a:spcBef>
                  <a:spcPct val="0"/>
                </a:spcBef>
                <a:spcAft>
                  <a:spcPct val="0"/>
                </a:spcAft>
              </a:pPr>
              <a:t>12</a:t>
            </a:fld>
            <a:endParaRPr lang="hu-HU" altLang="hu-HU" sz="1200" smtClean="0">
              <a:solidFill>
                <a:srgbClr val="000000"/>
              </a:solidFill>
            </a:endParaRPr>
          </a:p>
        </p:txBody>
      </p:sp>
      <p:sp>
        <p:nvSpPr>
          <p:cNvPr id="778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7828"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hu-HU" altLang="hu-HU" smtClean="0"/>
              <a:t>Az alacsonynövés figyelmet érdemel, ha a testmagasság az életkorhoz viszonyított 3 pc-nél kisebb, vagy a növekedési görbe lefelé keresztezi a percentiliseket 2 csatornával.</a:t>
            </a:r>
          </a:p>
          <a:p>
            <a:pPr eaLnBrk="1" hangingPunct="1"/>
            <a:r>
              <a:rPr lang="hu-HU" altLang="hu-HU" smtClean="0"/>
              <a:t>Kizárandó állapotok: alacsony születési súly, csontdiszplázia, szisztémás-, endokrin- és genetikai betegség.</a:t>
            </a:r>
          </a:p>
          <a:p>
            <a:pPr eaLnBrk="1" hangingPunct="1"/>
            <a:r>
              <a:rPr lang="hu-HU" altLang="hu-HU" smtClean="0"/>
              <a:t>Az idiopathiás alacsonynövés heterogén etiológiájú állapot; a növekedési görbe a 3-as percentilis alatt halad, de azzal párhuzamos. </a:t>
            </a:r>
          </a:p>
          <a:p>
            <a:pPr eaLnBrk="1" hangingPunct="1"/>
            <a:r>
              <a:rPr lang="hu-HU" altLang="hu-HU" smtClean="0"/>
              <a:t>Familiáris alacsonynövés esetén a szülők is gyakran alacsonyak, a csontkor az életkornak megfelelő. </a:t>
            </a:r>
          </a:p>
          <a:p>
            <a:pPr eaLnBrk="1" hangingPunct="1"/>
            <a:r>
              <a:rPr lang="hu-HU" altLang="hu-HU" smtClean="0"/>
              <a:t>Ha a serdülés alkati késése okozza a lassú növekedést, a csontkor is retardált, ugyanakkor a végső testmagasság normális lehet, mivel több idő áll a növekedés rendelkezésére.</a:t>
            </a:r>
          </a:p>
          <a:p>
            <a:pPr eaLnBrk="1" hangingPunct="1"/>
            <a:endParaRPr lang="hu-HU" altLang="hu-H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2669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hu-HU" altLang="hu-HU" smtClean="0"/>
              <a:t>Familiaris alacsonynövés esetén a gyermek növekedési görbéje (piros vonal) a 3 percentilis görbe alatt, de azzal párhuzamosan halad.</a:t>
            </a:r>
          </a:p>
          <a:p>
            <a:pPr eaLnBrk="1" hangingPunct="1">
              <a:spcBef>
                <a:spcPct val="0"/>
              </a:spcBef>
            </a:pPr>
            <a:r>
              <a:rPr lang="hu-HU" altLang="hu-HU" smtClean="0"/>
              <a:t>A csontkor (BA) harmonizál a naptári/kronológiai korral (CA), azaz +/- egy éven belüli az eltérés.</a:t>
            </a:r>
          </a:p>
          <a:p>
            <a:pPr eaLnBrk="1" hangingPunct="1">
              <a:spcBef>
                <a:spcPct val="0"/>
              </a:spcBef>
            </a:pPr>
            <a:r>
              <a:rPr lang="hu-HU" altLang="hu-HU" smtClean="0"/>
              <a:t>Rövidítések: </a:t>
            </a:r>
          </a:p>
          <a:p>
            <a:pPr eaLnBrk="1" hangingPunct="1">
              <a:spcBef>
                <a:spcPct val="0"/>
              </a:spcBef>
            </a:pPr>
            <a:r>
              <a:rPr lang="hu-HU" altLang="hu-HU" smtClean="0"/>
              <a:t>F: female, azaz az anya magassága; M: male, azaz az apa magassága.</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27715" name="Jegyzetek helye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hu-HU" altLang="hu-HU" smtClean="0"/>
              <a:t>Későn serdülő gyermek esetén („A”, piros görbe) a kezdeti 50 pc környéki testmagasság folyamatosan csökken 3 pc alá, a mélypont 15 éves kor körül látható. ( A fiziológiás serdülés kezdete fiúk esetében 5 és 14 év között van, késői serdülés a fiúk között gyakoribb.) A csontkor (BA) több, mint egy évvel fiatalabb a naptári/kronológiai korhoz képest (CA). Az élettaninál később serdülő fiú végül eléri a szülői célmagasságot.</a:t>
            </a:r>
          </a:p>
          <a:p>
            <a:pPr eaLnBrk="1" hangingPunct="1">
              <a:spcBef>
                <a:spcPct val="0"/>
              </a:spcBef>
            </a:pPr>
            <a:r>
              <a:rPr lang="hu-HU" altLang="hu-HU" smtClean="0"/>
              <a:t>Alkati alacsonynövés és késői serdülés együttes előfordulásakor („B”, kék görbe) a gyermek növekedési görbéje mindig 3 pc körüli volt,már ötéves kortól a 3 pc alá csökkent egyre fokozódó mértékben, de végül eléri a szülői célmagasságot, ami 50 pc alatti. A csontkor (BA) több, mint egy évvel fiatalabb a naptári/kronológiai korhoz képest (CA) a növekedés idején.</a:t>
            </a:r>
          </a:p>
          <a:p>
            <a:pPr eaLnBrk="1" hangingPunct="1">
              <a:spcBef>
                <a:spcPct val="0"/>
              </a:spcBef>
            </a:pPr>
            <a:endParaRPr lang="hu-HU" altLang="hu-HU" smtClean="0"/>
          </a:p>
          <a:p>
            <a:pPr eaLnBrk="1" hangingPunct="1">
              <a:spcBef>
                <a:spcPct val="0"/>
              </a:spcBef>
            </a:pPr>
            <a:r>
              <a:rPr lang="hu-HU" altLang="hu-HU" smtClean="0"/>
              <a:t>Rövidítések: </a:t>
            </a:r>
          </a:p>
          <a:p>
            <a:pPr eaLnBrk="1" hangingPunct="1">
              <a:spcBef>
                <a:spcPct val="0"/>
              </a:spcBef>
            </a:pPr>
            <a:r>
              <a:rPr lang="hu-HU" altLang="hu-HU" smtClean="0"/>
              <a:t>F: female, azaz az anya magassága; M: male, azaz az apa magassága.</a:t>
            </a:r>
          </a:p>
          <a:p>
            <a:pPr eaLnBrk="1" hangingPunct="1">
              <a:spcBef>
                <a:spcPct val="0"/>
              </a:spcBef>
            </a:pPr>
            <a:endParaRPr lang="hu-HU" altLang="hu-HU" smtClean="0"/>
          </a:p>
        </p:txBody>
      </p:sp>
      <p:sp>
        <p:nvSpPr>
          <p:cNvPr id="627716" name="Dia számának hely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8C70BBEB-21F2-4B6D-9A6D-5A76F977E9F9}" type="slidenum">
              <a:rPr lang="hu-HU" altLang="hu-HU" smtClean="0">
                <a:solidFill>
                  <a:srgbClr val="000000"/>
                </a:solidFill>
                <a:latin typeface="Arial" charset="0"/>
              </a:rPr>
              <a:pPr eaLnBrk="1" fontAlgn="base" hangingPunct="1">
                <a:spcBef>
                  <a:spcPct val="0"/>
                </a:spcBef>
                <a:spcAft>
                  <a:spcPct val="0"/>
                </a:spcAft>
              </a:pPr>
              <a:t>14</a:t>
            </a:fld>
            <a:endParaRPr lang="hu-HU" altLang="hu-HU" smtClean="0">
              <a:solidFill>
                <a:srgbClr val="000000"/>
              </a:solidFill>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defTabSz="914400" eaLnBrk="1" fontAlgn="base" hangingPunct="1">
              <a:spcBef>
                <a:spcPct val="0"/>
              </a:spcBef>
              <a:spcAft>
                <a:spcPct val="0"/>
              </a:spcAft>
            </a:pPr>
            <a:fld id="{8A078F81-646A-46DD-A98C-C5F3B0A1E199}" type="slidenum">
              <a:rPr lang="hu-HU" altLang="hu-HU" sz="1200" smtClean="0">
                <a:solidFill>
                  <a:srgbClr val="000000"/>
                </a:solidFill>
              </a:rPr>
              <a:pPr algn="r" defTabSz="914400" eaLnBrk="1" fontAlgn="base" hangingPunct="1">
                <a:spcBef>
                  <a:spcPct val="0"/>
                </a:spcBef>
                <a:spcAft>
                  <a:spcPct val="0"/>
                </a:spcAft>
              </a:pPr>
              <a:t>15</a:t>
            </a:fld>
            <a:endParaRPr lang="hu-HU" altLang="hu-HU" sz="1200" smtClean="0">
              <a:solidFill>
                <a:srgbClr val="000000"/>
              </a:solidFill>
            </a:endParaRPr>
          </a:p>
        </p:txBody>
      </p:sp>
      <p:sp>
        <p:nvSpPr>
          <p:cNvPr id="808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0900"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hu-HU" altLang="hu-HU" smtClean="0"/>
              <a:t>SGA: small for gestational age, azaz a gesztációs korhoz képest kis súly és/vagy hossz a születéskor (2 SD vagy 3 pc alatt). A gyermekek többsége normális ütemben növekszik, de 10- 20%-ukban nem alakul ki a megfelelő behozó növekedés (cath up growth) 2-3 éves korukig.</a:t>
            </a:r>
          </a:p>
          <a:p>
            <a:pPr eaLnBrk="1" hangingPunct="1"/>
            <a:r>
              <a:rPr lang="hu-HU" altLang="hu-HU" smtClean="0"/>
              <a:t>Előfordul, hogy a cöliákia egyetlen tünete a növekedési elmaradás. A gluténmentes diéta bevezetése lehetővé teszi a növekedés normalizálódását.</a:t>
            </a:r>
          </a:p>
          <a:p>
            <a:pPr eaLnBrk="1" hangingPunct="1"/>
            <a:r>
              <a:rPr lang="hu-HU" altLang="hu-HU" smtClean="0"/>
              <a:t>A súlyos idült sorvasztó betegségek közül kiemelendő a krónikus veseelégtelenség, ami esetében a növekedési elmaradás több faktornak tulajdonítható: az elektrolit- és vízháztartás felborulása, az elégtelen kalóriabevitel, a hányások miatti kalóriavesztés, a vizelettel történő glukóz-, illetve fehérjevesztés. A kezelésben alkalmazott szteroid tovább rontja a növekedési potenciált.</a:t>
            </a:r>
          </a:p>
          <a:p>
            <a:pPr eaLnBrk="1" hangingPunct="1"/>
            <a:r>
              <a:rPr lang="hu-HU" altLang="hu-HU" smtClean="0"/>
              <a:t>Osteochondrodysplasia esetén a csontok és porcok fejlődési rendellenességei vezetnek alacsonynövéshez. Genetikailag és klinikailag igen heterogén betegcsoport.</a:t>
            </a:r>
          </a:p>
          <a:p>
            <a:pPr eaLnBrk="1" hangingPunct="1"/>
            <a:r>
              <a:rPr lang="hu-HU" altLang="hu-HU" smtClean="0"/>
              <a:t>Az alacsonynövéssel járó szindrómák esetében a társuló betegségek tovább ronthatják a növekedési potenciált. Pl. Turner-, illetve  Down-szindrómában gyakrabban fordul elő cöliakia és autoimmun thyreoiditis.</a:t>
            </a:r>
          </a:p>
          <a:p>
            <a:pPr eaLnBrk="1" hangingPunct="1"/>
            <a:r>
              <a:rPr lang="hu-HU" altLang="hu-HU" smtClean="0"/>
              <a:t>Az endokrin betegségek közül a pajzsmirigy alulműködés, a növekedési hormon hiány, a mellékvesebetegség, a kálcium- és foszfát anyagcsere zavar okoz alacsonynövést.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24A9249-F72E-41D4-928C-2676ACAC4482}" type="slidenum">
              <a:rPr lang="hu-HU" altLang="hu-HU">
                <a:solidFill>
                  <a:prstClr val="black"/>
                </a:solidFill>
              </a:rPr>
              <a:pPr eaLnBrk="1" hangingPunct="1"/>
              <a:t>16</a:t>
            </a:fld>
            <a:endParaRPr lang="hu-HU" altLang="hu-HU">
              <a:solidFill>
                <a:prstClr val="black"/>
              </a:solidFill>
            </a:endParaRPr>
          </a:p>
        </p:txBody>
      </p:sp>
      <p:sp>
        <p:nvSpPr>
          <p:cNvPr id="81923"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1924" name="Jegyzetek helye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hu-HU" altLang="hu-HU" smtClean="0">
                <a:latin typeface="Arial" charset="0"/>
              </a:rPr>
              <a:t>Turner-szindrómás leányok fényképei (Dr. Sallai Ágnes betegei)</a:t>
            </a:r>
          </a:p>
          <a:p>
            <a:pPr eaLnBrk="1" hangingPunct="1"/>
            <a:r>
              <a:rPr lang="hu-HU" altLang="hu-HU" smtClean="0">
                <a:latin typeface="Arial" charset="0"/>
              </a:rPr>
              <a:t>Fő klinikai tünetek: </a:t>
            </a:r>
            <a:r>
              <a:rPr lang="hu-HU" altLang="hu-HU" b="1" smtClean="0">
                <a:latin typeface="Arial" charset="0"/>
              </a:rPr>
              <a:t>alacsonynövés, </a:t>
            </a:r>
            <a:r>
              <a:rPr lang="hu-HU" altLang="hu-HU" smtClean="0">
                <a:latin typeface="Arial" charset="0"/>
              </a:rPr>
              <a:t>elégtelen serdülés, rendkívül változatos morfológiai anomáliák </a:t>
            </a:r>
          </a:p>
          <a:p>
            <a:pPr eaLnBrk="1" hangingPunct="1"/>
            <a:r>
              <a:rPr lang="hu-HU" altLang="hu-HU" smtClean="0">
                <a:latin typeface="Arial" charset="0"/>
              </a:rPr>
              <a:t>Újszülöttkori morfológiai anomáliák: a tarkótájon mélyen lenőtt haj, nyaki redő, </a:t>
            </a:r>
            <a:r>
              <a:rPr lang="hu-HU" altLang="hu-HU" i="1" smtClean="0">
                <a:latin typeface="Arial" charset="0"/>
              </a:rPr>
              <a:t>kéz- és lábháti  ödéma</a:t>
            </a:r>
          </a:p>
          <a:p>
            <a:pPr eaLnBrk="1" hangingPunct="1"/>
            <a:r>
              <a:rPr lang="pt-BR" altLang="hu-HU" smtClean="0">
                <a:latin typeface="Arial" charset="0"/>
              </a:rPr>
              <a:t>A fej és az arc morfológiai anomáliái</a:t>
            </a:r>
            <a:r>
              <a:rPr lang="hu-HU" altLang="hu-HU" smtClean="0">
                <a:latin typeface="Arial" charset="0"/>
              </a:rPr>
              <a:t>: </a:t>
            </a:r>
            <a:r>
              <a:rPr lang="hu-HU" altLang="hu-HU" i="1" smtClean="0">
                <a:latin typeface="Arial" charset="0"/>
              </a:rPr>
              <a:t>epicanthus</a:t>
            </a:r>
            <a:r>
              <a:rPr lang="hu-HU" altLang="hu-HU" smtClean="0">
                <a:latin typeface="Arial" charset="0"/>
              </a:rPr>
              <a:t>, </a:t>
            </a:r>
            <a:r>
              <a:rPr lang="hu-HU" altLang="hu-HU" i="1" smtClean="0">
                <a:latin typeface="Arial" charset="0"/>
              </a:rPr>
              <a:t>ptosis palpebrae, strabismus, alacsonyan ülő fülek</a:t>
            </a:r>
            <a:r>
              <a:rPr lang="hu-HU" altLang="hu-HU" smtClean="0">
                <a:latin typeface="Arial" charset="0"/>
              </a:rPr>
              <a:t>, dysmorphiás fülkagylók, </a:t>
            </a:r>
            <a:r>
              <a:rPr lang="hu-HU" altLang="hu-HU" i="1" smtClean="0">
                <a:latin typeface="Arial" charset="0"/>
              </a:rPr>
              <a:t>micrognathia</a:t>
            </a:r>
            <a:r>
              <a:rPr lang="hu-HU" altLang="hu-HU" smtClean="0">
                <a:latin typeface="Arial" charset="0"/>
              </a:rPr>
              <a:t>, gótikus szájpad, </a:t>
            </a:r>
            <a:r>
              <a:rPr lang="hu-HU" altLang="hu-HU" i="1" smtClean="0">
                <a:latin typeface="Arial" charset="0"/>
              </a:rPr>
              <a:t>a nyakba mélyen lenőtt haj</a:t>
            </a:r>
          </a:p>
          <a:p>
            <a:pPr eaLnBrk="1" hangingPunct="1"/>
            <a:r>
              <a:rPr lang="hu-HU" altLang="hu-HU" smtClean="0">
                <a:latin typeface="Arial" charset="0"/>
              </a:rPr>
              <a:t>A nyak és mellkas morfológiai anomáliái: </a:t>
            </a:r>
            <a:r>
              <a:rPr lang="hu-HU" altLang="hu-HU" i="1" smtClean="0">
                <a:latin typeface="Arial" charset="0"/>
              </a:rPr>
              <a:t>rövid nyak, pterygium colli,  pajzs alakú mellkas, távol ülő mellbimbók, pectus excavatum </a:t>
            </a:r>
          </a:p>
          <a:p>
            <a:pPr eaLnBrk="1" hangingPunct="1"/>
            <a:r>
              <a:rPr lang="hu-HU" altLang="hu-HU" smtClean="0">
                <a:latin typeface="Arial" charset="0"/>
              </a:rPr>
              <a:t>A vázrendszer morfológiai anomáliái: kóros felső-alsó testfél arány, scoliosis, </a:t>
            </a:r>
            <a:r>
              <a:rPr lang="hu-HU" altLang="hu-HU" i="1" smtClean="0">
                <a:latin typeface="Arial" charset="0"/>
              </a:rPr>
              <a:t>cubitus valgus, </a:t>
            </a:r>
            <a:r>
              <a:rPr lang="hu-HU" altLang="hu-HU" smtClean="0">
                <a:latin typeface="Arial" charset="0"/>
              </a:rPr>
              <a:t>rövid IV. metacarpusok, rövid IV. metatarsusok </a:t>
            </a:r>
          </a:p>
          <a:p>
            <a:pPr eaLnBrk="1" hangingPunct="1"/>
            <a:r>
              <a:rPr lang="hu-HU" altLang="hu-HU" smtClean="0">
                <a:latin typeface="Arial" charset="0"/>
              </a:rPr>
              <a:t>A bőr és függelékeinek morfológiai anomáliái: cutis laxa, keloidok, </a:t>
            </a:r>
            <a:r>
              <a:rPr lang="hu-HU" altLang="hu-HU" i="1" smtClean="0">
                <a:latin typeface="Arial" charset="0"/>
              </a:rPr>
              <a:t>multiplex pigmentfoltok</a:t>
            </a:r>
            <a:r>
              <a:rPr lang="hu-HU" altLang="hu-HU" smtClean="0">
                <a:latin typeface="Arial" charset="0"/>
              </a:rPr>
              <a:t>, körömhypoplasia / konvexitas </a:t>
            </a:r>
          </a:p>
          <a:p>
            <a:pPr eaLnBrk="1" hangingPunct="1"/>
            <a:r>
              <a:rPr lang="hu-HU" altLang="hu-HU" smtClean="0">
                <a:latin typeface="Arial" charset="0"/>
              </a:rPr>
              <a:t>Társuló fejlődési rendellenességek: </a:t>
            </a:r>
          </a:p>
          <a:p>
            <a:pPr eaLnBrk="1" hangingPunct="1"/>
            <a:r>
              <a:rPr lang="hu-HU" altLang="hu-HU" smtClean="0">
                <a:latin typeface="Arial" charset="0"/>
              </a:rPr>
              <a:t>Bal szívfél fejlődési rendellenessége: bicuspidalis aorta billentyű, coarctatio aortae, aortagyök dilatáció, aneurysma (ruptura, aorta disszekció veszélye!) </a:t>
            </a:r>
          </a:p>
          <a:p>
            <a:pPr eaLnBrk="1" hangingPunct="1"/>
            <a:r>
              <a:rPr lang="hu-HU" altLang="hu-HU" smtClean="0">
                <a:latin typeface="Arial" charset="0"/>
              </a:rPr>
              <a:t>Vese fejlődési rendellenességek: patkóvese, pyelon-kettőzöttség, forgási rendellenesség</a:t>
            </a:r>
          </a:p>
          <a:p>
            <a:pPr eaLnBrk="1" hangingPunct="1"/>
            <a:endParaRPr lang="hu-HU" altLang="hu-HU" smtClean="0">
              <a:latin typeface="Arial" charset="0"/>
            </a:endParaRPr>
          </a:p>
          <a:p>
            <a:pPr eaLnBrk="1" hangingPunct="1"/>
            <a:r>
              <a:rPr lang="hu-HU" altLang="hu-HU" smtClean="0">
                <a:latin typeface="Arial" charset="0"/>
              </a:rPr>
              <a:t>A </a:t>
            </a:r>
            <a:r>
              <a:rPr lang="hu-HU" altLang="hu-HU" i="1" smtClean="0">
                <a:latin typeface="Arial" charset="0"/>
              </a:rPr>
              <a:t>dőlt betűv</a:t>
            </a:r>
            <a:r>
              <a:rPr lang="hu-HU" altLang="hu-HU" smtClean="0">
                <a:latin typeface="Arial" charset="0"/>
              </a:rPr>
              <a:t>el írt morfológiai anomáliák a fotókon felfedezhetők.</a:t>
            </a:r>
          </a:p>
          <a:p>
            <a:pPr eaLnBrk="1" hangingPunct="1"/>
            <a:endParaRPr lang="hu-HU" altLang="hu-HU" smtClean="0">
              <a:latin typeface="Arial" charset="0"/>
            </a:endParaRPr>
          </a:p>
          <a:p>
            <a:pPr eaLnBrk="1" hangingPunct="1"/>
            <a:endParaRPr lang="hu-HU" altLang="hu-HU" smtClean="0">
              <a:latin typeface="Arial" charset="0"/>
            </a:endParaRPr>
          </a:p>
          <a:p>
            <a:pPr eaLnBrk="1" hangingPunct="1"/>
            <a:endParaRPr lang="hu-HU" altLang="hu-HU" smtClean="0">
              <a:latin typeface="Arial" charset="0"/>
            </a:endParaRPr>
          </a:p>
        </p:txBody>
      </p:sp>
      <p:sp>
        <p:nvSpPr>
          <p:cNvPr id="81925" name="Dia számának hely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defTabSz="914400" eaLnBrk="1" fontAlgn="base" hangingPunct="1">
              <a:spcBef>
                <a:spcPct val="0"/>
              </a:spcBef>
              <a:spcAft>
                <a:spcPct val="0"/>
              </a:spcAft>
            </a:pPr>
            <a:fld id="{2AB11BC2-D1A1-44E3-B949-8E6DEBF5E303}" type="slidenum">
              <a:rPr lang="hu-HU" altLang="hu-HU" sz="1200" smtClean="0">
                <a:solidFill>
                  <a:srgbClr val="000000"/>
                </a:solidFill>
              </a:rPr>
              <a:pPr algn="r" defTabSz="914400" eaLnBrk="1" fontAlgn="base" hangingPunct="1">
                <a:spcBef>
                  <a:spcPct val="0"/>
                </a:spcBef>
                <a:spcAft>
                  <a:spcPct val="0"/>
                </a:spcAft>
              </a:pPr>
              <a:t>16</a:t>
            </a:fld>
            <a:endParaRPr lang="hu-HU" altLang="hu-HU" sz="1200" smtClean="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B04F0EE-22F6-4F46-B4A5-A3F33D142CED}" type="datetimeFigureOut">
              <a:rPr lang="en-US" smtClean="0"/>
              <a:pPr/>
              <a:t>10/11/2017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4AA4F3-5357-7640-A3E4-801872E3114C}" type="slidenum">
              <a:rPr lang="en-US" smtClean="0"/>
              <a:pPr/>
              <a:t>‹#›</a:t>
            </a:fld>
            <a:endParaRPr lang="en-US"/>
          </a:p>
        </p:txBody>
      </p:sp>
    </p:spTree>
    <p:extLst>
      <p:ext uri="{BB962C8B-B14F-4D97-AF65-F5344CB8AC3E}">
        <p14:creationId xmlns:p14="http://schemas.microsoft.com/office/powerpoint/2010/main" xmlns="" val="690114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04F0EE-22F6-4F46-B4A5-A3F33D142CED}" type="datetimeFigureOut">
              <a:rPr lang="en-US" smtClean="0"/>
              <a:pPr/>
              <a:t>10/11/2017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4AA4F3-5357-7640-A3E4-801872E3114C}" type="slidenum">
              <a:rPr lang="en-US" smtClean="0"/>
              <a:pPr/>
              <a:t>‹#›</a:t>
            </a:fld>
            <a:endParaRPr lang="en-US"/>
          </a:p>
        </p:txBody>
      </p:sp>
    </p:spTree>
    <p:extLst>
      <p:ext uri="{BB962C8B-B14F-4D97-AF65-F5344CB8AC3E}">
        <p14:creationId xmlns:p14="http://schemas.microsoft.com/office/powerpoint/2010/main" xmlns="" val="154910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04F0EE-22F6-4F46-B4A5-A3F33D142CED}" type="datetimeFigureOut">
              <a:rPr lang="en-US" smtClean="0"/>
              <a:pPr/>
              <a:t>10/11/2017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4AA4F3-5357-7640-A3E4-801872E3114C}" type="slidenum">
              <a:rPr lang="en-US" smtClean="0"/>
              <a:pPr/>
              <a:t>‹#›</a:t>
            </a:fld>
            <a:endParaRPr lang="en-US"/>
          </a:p>
        </p:txBody>
      </p:sp>
    </p:spTree>
    <p:extLst>
      <p:ext uri="{BB962C8B-B14F-4D97-AF65-F5344CB8AC3E}">
        <p14:creationId xmlns:p14="http://schemas.microsoft.com/office/powerpoint/2010/main" xmlns="" val="33046933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A78C416D-2958-4259-B1CC-43CEC2052D7C}" type="slidenum">
              <a:rPr lang="hu-HU" altLang="hu-HU"/>
              <a:pPr>
                <a:defRPr/>
              </a:pPr>
              <a:t>‹#›</a:t>
            </a:fld>
            <a:endParaRPr lang="hu-HU" altLang="hu-HU"/>
          </a:p>
        </p:txBody>
      </p:sp>
    </p:spTree>
    <p:extLst>
      <p:ext uri="{BB962C8B-B14F-4D97-AF65-F5344CB8AC3E}">
        <p14:creationId xmlns:p14="http://schemas.microsoft.com/office/powerpoint/2010/main" xmlns="" val="765972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7CC7EEF7-5144-4829-9D82-83B44F935E7B}" type="slidenum">
              <a:rPr lang="hu-HU" altLang="hu-HU"/>
              <a:pPr>
                <a:defRPr/>
              </a:pPr>
              <a:t>‹#›</a:t>
            </a:fld>
            <a:endParaRPr lang="hu-HU" altLang="hu-HU"/>
          </a:p>
        </p:txBody>
      </p:sp>
    </p:spTree>
    <p:extLst>
      <p:ext uri="{BB962C8B-B14F-4D97-AF65-F5344CB8AC3E}">
        <p14:creationId xmlns:p14="http://schemas.microsoft.com/office/powerpoint/2010/main" xmlns="" val="4133083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38F7BF34-0191-4A41-906D-0A0FB63CD60A}" type="slidenum">
              <a:rPr lang="hu-HU" altLang="hu-HU"/>
              <a:pPr>
                <a:defRPr/>
              </a:pPr>
              <a:t>‹#›</a:t>
            </a:fld>
            <a:endParaRPr lang="hu-HU" altLang="hu-HU"/>
          </a:p>
        </p:txBody>
      </p:sp>
    </p:spTree>
    <p:extLst>
      <p:ext uri="{BB962C8B-B14F-4D97-AF65-F5344CB8AC3E}">
        <p14:creationId xmlns:p14="http://schemas.microsoft.com/office/powerpoint/2010/main" xmlns="" val="14262643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7" name="Rectangle 6"/>
          <p:cNvSpPr>
            <a:spLocks noGrp="1" noChangeArrowheads="1"/>
          </p:cNvSpPr>
          <p:nvPr>
            <p:ph type="sldNum" sz="quarter" idx="12"/>
          </p:nvPr>
        </p:nvSpPr>
        <p:spPr>
          <a:ln/>
        </p:spPr>
        <p:txBody>
          <a:bodyPr/>
          <a:lstStyle>
            <a:lvl1pPr>
              <a:defRPr/>
            </a:lvl1pPr>
          </a:lstStyle>
          <a:p>
            <a:pPr>
              <a:defRPr/>
            </a:pPr>
            <a:fld id="{CDEAA068-9A4A-451B-B631-A1DAC64E3D1F}" type="slidenum">
              <a:rPr lang="hu-HU" altLang="hu-HU"/>
              <a:pPr>
                <a:defRPr/>
              </a:pPr>
              <a:t>‹#›</a:t>
            </a:fld>
            <a:endParaRPr lang="hu-HU" altLang="hu-HU"/>
          </a:p>
        </p:txBody>
      </p:sp>
    </p:spTree>
    <p:extLst>
      <p:ext uri="{BB962C8B-B14F-4D97-AF65-F5344CB8AC3E}">
        <p14:creationId xmlns:p14="http://schemas.microsoft.com/office/powerpoint/2010/main" xmlns="" val="729902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8"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9" name="Rectangle 6"/>
          <p:cNvSpPr>
            <a:spLocks noGrp="1" noChangeArrowheads="1"/>
          </p:cNvSpPr>
          <p:nvPr>
            <p:ph type="sldNum" sz="quarter" idx="12"/>
          </p:nvPr>
        </p:nvSpPr>
        <p:spPr>
          <a:ln/>
        </p:spPr>
        <p:txBody>
          <a:bodyPr/>
          <a:lstStyle>
            <a:lvl1pPr>
              <a:defRPr/>
            </a:lvl1pPr>
          </a:lstStyle>
          <a:p>
            <a:pPr>
              <a:defRPr/>
            </a:pPr>
            <a:fld id="{BD70546C-FC7D-4144-B102-77B8E455BA91}" type="slidenum">
              <a:rPr lang="hu-HU" altLang="hu-HU"/>
              <a:pPr>
                <a:defRPr/>
              </a:pPr>
              <a:t>‹#›</a:t>
            </a:fld>
            <a:endParaRPr lang="hu-HU" altLang="hu-HU"/>
          </a:p>
        </p:txBody>
      </p:sp>
    </p:spTree>
    <p:extLst>
      <p:ext uri="{BB962C8B-B14F-4D97-AF65-F5344CB8AC3E}">
        <p14:creationId xmlns:p14="http://schemas.microsoft.com/office/powerpoint/2010/main" xmlns="" val="24992353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4"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5" name="Rectangle 6"/>
          <p:cNvSpPr>
            <a:spLocks noGrp="1" noChangeArrowheads="1"/>
          </p:cNvSpPr>
          <p:nvPr>
            <p:ph type="sldNum" sz="quarter" idx="12"/>
          </p:nvPr>
        </p:nvSpPr>
        <p:spPr>
          <a:ln/>
        </p:spPr>
        <p:txBody>
          <a:bodyPr/>
          <a:lstStyle>
            <a:lvl1pPr>
              <a:defRPr/>
            </a:lvl1pPr>
          </a:lstStyle>
          <a:p>
            <a:pPr>
              <a:defRPr/>
            </a:pPr>
            <a:fld id="{5D68AB1F-40A2-48B2-811D-88C101AF2E6B}" type="slidenum">
              <a:rPr lang="hu-HU" altLang="hu-HU"/>
              <a:pPr>
                <a:defRPr/>
              </a:pPr>
              <a:t>‹#›</a:t>
            </a:fld>
            <a:endParaRPr lang="hu-HU" altLang="hu-HU"/>
          </a:p>
        </p:txBody>
      </p:sp>
    </p:spTree>
    <p:extLst>
      <p:ext uri="{BB962C8B-B14F-4D97-AF65-F5344CB8AC3E}">
        <p14:creationId xmlns:p14="http://schemas.microsoft.com/office/powerpoint/2010/main" xmlns="" val="918329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3"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4" name="Rectangle 6"/>
          <p:cNvSpPr>
            <a:spLocks noGrp="1" noChangeArrowheads="1"/>
          </p:cNvSpPr>
          <p:nvPr>
            <p:ph type="sldNum" sz="quarter" idx="12"/>
          </p:nvPr>
        </p:nvSpPr>
        <p:spPr>
          <a:ln/>
        </p:spPr>
        <p:txBody>
          <a:bodyPr/>
          <a:lstStyle>
            <a:lvl1pPr>
              <a:defRPr/>
            </a:lvl1pPr>
          </a:lstStyle>
          <a:p>
            <a:pPr>
              <a:defRPr/>
            </a:pPr>
            <a:fld id="{CE992A23-E411-4BD7-A21D-F7984DEA0DCA}" type="slidenum">
              <a:rPr lang="hu-HU" altLang="hu-HU"/>
              <a:pPr>
                <a:defRPr/>
              </a:pPr>
              <a:t>‹#›</a:t>
            </a:fld>
            <a:endParaRPr lang="hu-HU" altLang="hu-HU"/>
          </a:p>
        </p:txBody>
      </p:sp>
    </p:spTree>
    <p:extLst>
      <p:ext uri="{BB962C8B-B14F-4D97-AF65-F5344CB8AC3E}">
        <p14:creationId xmlns:p14="http://schemas.microsoft.com/office/powerpoint/2010/main" xmlns="" val="20223168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7" name="Rectangle 6"/>
          <p:cNvSpPr>
            <a:spLocks noGrp="1" noChangeArrowheads="1"/>
          </p:cNvSpPr>
          <p:nvPr>
            <p:ph type="sldNum" sz="quarter" idx="12"/>
          </p:nvPr>
        </p:nvSpPr>
        <p:spPr>
          <a:ln/>
        </p:spPr>
        <p:txBody>
          <a:bodyPr/>
          <a:lstStyle>
            <a:lvl1pPr>
              <a:defRPr/>
            </a:lvl1pPr>
          </a:lstStyle>
          <a:p>
            <a:pPr>
              <a:defRPr/>
            </a:pPr>
            <a:fld id="{813E7F7A-1536-4F23-A5FF-EAB00F1A9163}" type="slidenum">
              <a:rPr lang="hu-HU" altLang="hu-HU"/>
              <a:pPr>
                <a:defRPr/>
              </a:pPr>
              <a:t>‹#›</a:t>
            </a:fld>
            <a:endParaRPr lang="hu-HU" altLang="hu-HU"/>
          </a:p>
        </p:txBody>
      </p:sp>
    </p:spTree>
    <p:extLst>
      <p:ext uri="{BB962C8B-B14F-4D97-AF65-F5344CB8AC3E}">
        <p14:creationId xmlns:p14="http://schemas.microsoft.com/office/powerpoint/2010/main" xmlns="" val="1563842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04F0EE-22F6-4F46-B4A5-A3F33D142CED}" type="datetimeFigureOut">
              <a:rPr lang="en-US" smtClean="0"/>
              <a:pPr/>
              <a:t>10/11/2017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4AA4F3-5357-7640-A3E4-801872E3114C}" type="slidenum">
              <a:rPr lang="en-US" smtClean="0"/>
              <a:pPr/>
              <a:t>‹#›</a:t>
            </a:fld>
            <a:endParaRPr lang="en-US"/>
          </a:p>
        </p:txBody>
      </p:sp>
    </p:spTree>
    <p:extLst>
      <p:ext uri="{BB962C8B-B14F-4D97-AF65-F5344CB8AC3E}">
        <p14:creationId xmlns:p14="http://schemas.microsoft.com/office/powerpoint/2010/main" xmlns="" val="4169972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7" name="Rectangle 6"/>
          <p:cNvSpPr>
            <a:spLocks noGrp="1" noChangeArrowheads="1"/>
          </p:cNvSpPr>
          <p:nvPr>
            <p:ph type="sldNum" sz="quarter" idx="12"/>
          </p:nvPr>
        </p:nvSpPr>
        <p:spPr>
          <a:ln/>
        </p:spPr>
        <p:txBody>
          <a:bodyPr/>
          <a:lstStyle>
            <a:lvl1pPr>
              <a:defRPr/>
            </a:lvl1pPr>
          </a:lstStyle>
          <a:p>
            <a:pPr>
              <a:defRPr/>
            </a:pPr>
            <a:fld id="{F697C796-3096-4323-AA26-3334991DAE34}" type="slidenum">
              <a:rPr lang="hu-HU" altLang="hu-HU"/>
              <a:pPr>
                <a:defRPr/>
              </a:pPr>
              <a:t>‹#›</a:t>
            </a:fld>
            <a:endParaRPr lang="hu-HU" altLang="hu-HU"/>
          </a:p>
        </p:txBody>
      </p:sp>
    </p:spTree>
    <p:extLst>
      <p:ext uri="{BB962C8B-B14F-4D97-AF65-F5344CB8AC3E}">
        <p14:creationId xmlns:p14="http://schemas.microsoft.com/office/powerpoint/2010/main" xmlns="" val="20896082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2E30E841-91E4-42E0-9443-EC0C9E7A817B}" type="slidenum">
              <a:rPr lang="hu-HU" altLang="hu-HU"/>
              <a:pPr>
                <a:defRPr/>
              </a:pPr>
              <a:t>‹#›</a:t>
            </a:fld>
            <a:endParaRPr lang="hu-HU" altLang="hu-HU"/>
          </a:p>
        </p:txBody>
      </p:sp>
    </p:spTree>
    <p:extLst>
      <p:ext uri="{BB962C8B-B14F-4D97-AF65-F5344CB8AC3E}">
        <p14:creationId xmlns:p14="http://schemas.microsoft.com/office/powerpoint/2010/main" xmlns="" val="20507154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F43D058B-A600-4E84-8A8B-2C0F815F99E5}" type="slidenum">
              <a:rPr lang="hu-HU" altLang="hu-HU"/>
              <a:pPr>
                <a:defRPr/>
              </a:pPr>
              <a:t>‹#›</a:t>
            </a:fld>
            <a:endParaRPr lang="hu-HU" altLang="hu-HU"/>
          </a:p>
        </p:txBody>
      </p:sp>
    </p:spTree>
    <p:extLst>
      <p:ext uri="{BB962C8B-B14F-4D97-AF65-F5344CB8AC3E}">
        <p14:creationId xmlns:p14="http://schemas.microsoft.com/office/powerpoint/2010/main" xmlns="" val="39759308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x" preserve="1">
  <p:cSld name="Cím, tartalom és szöveg">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648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7" name="Rectangle 6"/>
          <p:cNvSpPr>
            <a:spLocks noGrp="1" noChangeArrowheads="1"/>
          </p:cNvSpPr>
          <p:nvPr>
            <p:ph type="sldNum" sz="quarter" idx="12"/>
          </p:nvPr>
        </p:nvSpPr>
        <p:spPr>
          <a:ln/>
        </p:spPr>
        <p:txBody>
          <a:bodyPr/>
          <a:lstStyle>
            <a:lvl1pPr>
              <a:defRPr/>
            </a:lvl1pPr>
          </a:lstStyle>
          <a:p>
            <a:pPr>
              <a:defRPr/>
            </a:pPr>
            <a:fld id="{B68F48C5-A14B-4DE0-9DE5-D00353E97DEB}" type="slidenum">
              <a:rPr lang="hu-HU" altLang="hu-HU"/>
              <a:pPr>
                <a:defRPr/>
              </a:pPr>
              <a:t>‹#›</a:t>
            </a:fld>
            <a:endParaRPr lang="hu-HU" altLang="hu-HU"/>
          </a:p>
        </p:txBody>
      </p:sp>
    </p:spTree>
    <p:extLst>
      <p:ext uri="{BB962C8B-B14F-4D97-AF65-F5344CB8AC3E}">
        <p14:creationId xmlns:p14="http://schemas.microsoft.com/office/powerpoint/2010/main" xmlns="" val="17951894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hu-HU"/>
          </a:p>
        </p:txBody>
      </p:sp>
      <p:sp>
        <p:nvSpPr>
          <p:cNvPr id="4" name="Dátum helye 3"/>
          <p:cNvSpPr>
            <a:spLocks noGrp="1"/>
          </p:cNvSpPr>
          <p:nvPr>
            <p:ph type="dt" sz="half" idx="10"/>
          </p:nvPr>
        </p:nvSpPr>
        <p:spPr/>
        <p:txBody>
          <a:bodyPr/>
          <a:lstStyle/>
          <a:p>
            <a:fld id="{D3B9B6E1-248D-46CE-B188-12106B3F05F6}" type="datetimeFigureOut">
              <a:rPr lang="hu-HU" smtClean="0">
                <a:solidFill>
                  <a:prstClr val="black">
                    <a:tint val="75000"/>
                  </a:prstClr>
                </a:solidFill>
              </a:rPr>
              <a:pPr/>
              <a:t>2017.10.11.</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p>
            <a:fld id="{EBF665CD-542C-4521-91EC-CB806A62DAE0}"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xmlns="" val="42263632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D3B9B6E1-248D-46CE-B188-12106B3F05F6}" type="datetimeFigureOut">
              <a:rPr lang="hu-HU" smtClean="0">
                <a:solidFill>
                  <a:prstClr val="black">
                    <a:tint val="75000"/>
                  </a:prstClr>
                </a:solidFill>
              </a:rPr>
              <a:pPr/>
              <a:t>2017.10.11.</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p>
            <a:fld id="{EBF665CD-542C-4521-91EC-CB806A62DAE0}"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xmlns="" val="22384927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p>
            <a:fld id="{D3B9B6E1-248D-46CE-B188-12106B3F05F6}" type="datetimeFigureOut">
              <a:rPr lang="hu-HU" smtClean="0">
                <a:solidFill>
                  <a:prstClr val="black">
                    <a:tint val="75000"/>
                  </a:prstClr>
                </a:solidFill>
              </a:rPr>
              <a:pPr/>
              <a:t>2017.10.11.</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p>
            <a:fld id="{EBF665CD-542C-4521-91EC-CB806A62DAE0}"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xmlns="" val="24654850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p:txBody>
          <a:bodyPr/>
          <a:lstStyle/>
          <a:p>
            <a:fld id="{D3B9B6E1-248D-46CE-B188-12106B3F05F6}" type="datetimeFigureOut">
              <a:rPr lang="hu-HU" smtClean="0">
                <a:solidFill>
                  <a:prstClr val="black">
                    <a:tint val="75000"/>
                  </a:prstClr>
                </a:solidFill>
              </a:rPr>
              <a:pPr/>
              <a:t>2017.10.11.</a:t>
            </a:fld>
            <a:endParaRPr lang="hu-HU">
              <a:solidFill>
                <a:prstClr val="black">
                  <a:tint val="75000"/>
                </a:prstClr>
              </a:solidFill>
            </a:endParaRPr>
          </a:p>
        </p:txBody>
      </p:sp>
      <p:sp>
        <p:nvSpPr>
          <p:cNvPr id="6" name="Élőláb helye 5"/>
          <p:cNvSpPr>
            <a:spLocks noGrp="1"/>
          </p:cNvSpPr>
          <p:nvPr>
            <p:ph type="ftr" sz="quarter" idx="11"/>
          </p:nvPr>
        </p:nvSpPr>
        <p:spPr/>
        <p:txBody>
          <a:bodyPr/>
          <a:lstStyle/>
          <a:p>
            <a:endParaRPr lang="hu-HU">
              <a:solidFill>
                <a:prstClr val="black">
                  <a:tint val="75000"/>
                </a:prstClr>
              </a:solidFill>
            </a:endParaRPr>
          </a:p>
        </p:txBody>
      </p:sp>
      <p:sp>
        <p:nvSpPr>
          <p:cNvPr id="7" name="Dia számának helye 6"/>
          <p:cNvSpPr>
            <a:spLocks noGrp="1"/>
          </p:cNvSpPr>
          <p:nvPr>
            <p:ph type="sldNum" sz="quarter" idx="12"/>
          </p:nvPr>
        </p:nvSpPr>
        <p:spPr/>
        <p:txBody>
          <a:bodyPr/>
          <a:lstStyle/>
          <a:p>
            <a:fld id="{EBF665CD-542C-4521-91EC-CB806A62DAE0}"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xmlns="" val="7813057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p:txBody>
          <a:bodyPr/>
          <a:lstStyle/>
          <a:p>
            <a:fld id="{D3B9B6E1-248D-46CE-B188-12106B3F05F6}" type="datetimeFigureOut">
              <a:rPr lang="hu-HU" smtClean="0">
                <a:solidFill>
                  <a:prstClr val="black">
                    <a:tint val="75000"/>
                  </a:prstClr>
                </a:solidFill>
              </a:rPr>
              <a:pPr/>
              <a:t>2017.10.11.</a:t>
            </a:fld>
            <a:endParaRPr lang="hu-HU">
              <a:solidFill>
                <a:prstClr val="black">
                  <a:tint val="75000"/>
                </a:prstClr>
              </a:solidFill>
            </a:endParaRPr>
          </a:p>
        </p:txBody>
      </p:sp>
      <p:sp>
        <p:nvSpPr>
          <p:cNvPr id="8" name="Élőláb helye 7"/>
          <p:cNvSpPr>
            <a:spLocks noGrp="1"/>
          </p:cNvSpPr>
          <p:nvPr>
            <p:ph type="ftr" sz="quarter" idx="11"/>
          </p:nvPr>
        </p:nvSpPr>
        <p:spPr/>
        <p:txBody>
          <a:bodyPr/>
          <a:lstStyle/>
          <a:p>
            <a:endParaRPr lang="hu-HU">
              <a:solidFill>
                <a:prstClr val="black">
                  <a:tint val="75000"/>
                </a:prstClr>
              </a:solidFill>
            </a:endParaRPr>
          </a:p>
        </p:txBody>
      </p:sp>
      <p:sp>
        <p:nvSpPr>
          <p:cNvPr id="9" name="Dia számának helye 8"/>
          <p:cNvSpPr>
            <a:spLocks noGrp="1"/>
          </p:cNvSpPr>
          <p:nvPr>
            <p:ph type="sldNum" sz="quarter" idx="12"/>
          </p:nvPr>
        </p:nvSpPr>
        <p:spPr/>
        <p:txBody>
          <a:bodyPr/>
          <a:lstStyle/>
          <a:p>
            <a:fld id="{EBF665CD-542C-4521-91EC-CB806A62DAE0}"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xmlns="" val="14964795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2"/>
          <p:cNvSpPr>
            <a:spLocks noGrp="1"/>
          </p:cNvSpPr>
          <p:nvPr>
            <p:ph type="dt" sz="half" idx="10"/>
          </p:nvPr>
        </p:nvSpPr>
        <p:spPr/>
        <p:txBody>
          <a:bodyPr/>
          <a:lstStyle/>
          <a:p>
            <a:fld id="{D3B9B6E1-248D-46CE-B188-12106B3F05F6}" type="datetimeFigureOut">
              <a:rPr lang="hu-HU" smtClean="0">
                <a:solidFill>
                  <a:prstClr val="black">
                    <a:tint val="75000"/>
                  </a:prstClr>
                </a:solidFill>
              </a:rPr>
              <a:pPr/>
              <a:t>2017.10.11.</a:t>
            </a:fld>
            <a:endParaRPr lang="hu-HU">
              <a:solidFill>
                <a:prstClr val="black">
                  <a:tint val="75000"/>
                </a:prstClr>
              </a:solidFill>
            </a:endParaRPr>
          </a:p>
        </p:txBody>
      </p:sp>
      <p:sp>
        <p:nvSpPr>
          <p:cNvPr id="4" name="Élőláb helye 3"/>
          <p:cNvSpPr>
            <a:spLocks noGrp="1"/>
          </p:cNvSpPr>
          <p:nvPr>
            <p:ph type="ftr" sz="quarter" idx="11"/>
          </p:nvPr>
        </p:nvSpPr>
        <p:spPr/>
        <p:txBody>
          <a:bodyPr/>
          <a:lstStyle/>
          <a:p>
            <a:endParaRPr lang="hu-HU">
              <a:solidFill>
                <a:prstClr val="black">
                  <a:tint val="75000"/>
                </a:prstClr>
              </a:solidFill>
            </a:endParaRPr>
          </a:p>
        </p:txBody>
      </p:sp>
      <p:sp>
        <p:nvSpPr>
          <p:cNvPr id="5" name="Dia számának helye 4"/>
          <p:cNvSpPr>
            <a:spLocks noGrp="1"/>
          </p:cNvSpPr>
          <p:nvPr>
            <p:ph type="sldNum" sz="quarter" idx="12"/>
          </p:nvPr>
        </p:nvSpPr>
        <p:spPr/>
        <p:txBody>
          <a:bodyPr/>
          <a:lstStyle/>
          <a:p>
            <a:fld id="{EBF665CD-542C-4521-91EC-CB806A62DAE0}"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xmlns="" val="2603811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04F0EE-22F6-4F46-B4A5-A3F33D142CED}" type="datetimeFigureOut">
              <a:rPr lang="en-US" smtClean="0"/>
              <a:pPr/>
              <a:t>10/11/2017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4AA4F3-5357-7640-A3E4-801872E3114C}" type="slidenum">
              <a:rPr lang="en-US" smtClean="0"/>
              <a:pPr/>
              <a:t>‹#›</a:t>
            </a:fld>
            <a:endParaRPr lang="en-US"/>
          </a:p>
        </p:txBody>
      </p:sp>
    </p:spTree>
    <p:extLst>
      <p:ext uri="{BB962C8B-B14F-4D97-AF65-F5344CB8AC3E}">
        <p14:creationId xmlns:p14="http://schemas.microsoft.com/office/powerpoint/2010/main" xmlns="" val="12094314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D3B9B6E1-248D-46CE-B188-12106B3F05F6}" type="datetimeFigureOut">
              <a:rPr lang="hu-HU" smtClean="0">
                <a:solidFill>
                  <a:prstClr val="black">
                    <a:tint val="75000"/>
                  </a:prstClr>
                </a:solidFill>
              </a:rPr>
              <a:pPr/>
              <a:t>2017.10.11.</a:t>
            </a:fld>
            <a:endParaRPr lang="hu-HU">
              <a:solidFill>
                <a:prstClr val="black">
                  <a:tint val="75000"/>
                </a:prstClr>
              </a:solidFill>
            </a:endParaRPr>
          </a:p>
        </p:txBody>
      </p:sp>
      <p:sp>
        <p:nvSpPr>
          <p:cNvPr id="3" name="Élőláb helye 2"/>
          <p:cNvSpPr>
            <a:spLocks noGrp="1"/>
          </p:cNvSpPr>
          <p:nvPr>
            <p:ph type="ftr" sz="quarter" idx="11"/>
          </p:nvPr>
        </p:nvSpPr>
        <p:spPr/>
        <p:txBody>
          <a:bodyPr/>
          <a:lstStyle/>
          <a:p>
            <a:endParaRPr lang="hu-HU">
              <a:solidFill>
                <a:prstClr val="black">
                  <a:tint val="75000"/>
                </a:prstClr>
              </a:solidFill>
            </a:endParaRPr>
          </a:p>
        </p:txBody>
      </p:sp>
      <p:sp>
        <p:nvSpPr>
          <p:cNvPr id="4" name="Dia számának helye 3"/>
          <p:cNvSpPr>
            <a:spLocks noGrp="1"/>
          </p:cNvSpPr>
          <p:nvPr>
            <p:ph type="sldNum" sz="quarter" idx="12"/>
          </p:nvPr>
        </p:nvSpPr>
        <p:spPr/>
        <p:txBody>
          <a:bodyPr/>
          <a:lstStyle/>
          <a:p>
            <a:fld id="{EBF665CD-542C-4521-91EC-CB806A62DAE0}"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xmlns="" val="26756499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D3B9B6E1-248D-46CE-B188-12106B3F05F6}" type="datetimeFigureOut">
              <a:rPr lang="hu-HU" smtClean="0">
                <a:solidFill>
                  <a:prstClr val="black">
                    <a:tint val="75000"/>
                  </a:prstClr>
                </a:solidFill>
              </a:rPr>
              <a:pPr/>
              <a:t>2017.10.11.</a:t>
            </a:fld>
            <a:endParaRPr lang="hu-HU">
              <a:solidFill>
                <a:prstClr val="black">
                  <a:tint val="75000"/>
                </a:prstClr>
              </a:solidFill>
            </a:endParaRPr>
          </a:p>
        </p:txBody>
      </p:sp>
      <p:sp>
        <p:nvSpPr>
          <p:cNvPr id="6" name="Élőláb helye 5"/>
          <p:cNvSpPr>
            <a:spLocks noGrp="1"/>
          </p:cNvSpPr>
          <p:nvPr>
            <p:ph type="ftr" sz="quarter" idx="11"/>
          </p:nvPr>
        </p:nvSpPr>
        <p:spPr/>
        <p:txBody>
          <a:bodyPr/>
          <a:lstStyle/>
          <a:p>
            <a:endParaRPr lang="hu-HU">
              <a:solidFill>
                <a:prstClr val="black">
                  <a:tint val="75000"/>
                </a:prstClr>
              </a:solidFill>
            </a:endParaRPr>
          </a:p>
        </p:txBody>
      </p:sp>
      <p:sp>
        <p:nvSpPr>
          <p:cNvPr id="7" name="Dia számának helye 6"/>
          <p:cNvSpPr>
            <a:spLocks noGrp="1"/>
          </p:cNvSpPr>
          <p:nvPr>
            <p:ph type="sldNum" sz="quarter" idx="12"/>
          </p:nvPr>
        </p:nvSpPr>
        <p:spPr/>
        <p:txBody>
          <a:bodyPr/>
          <a:lstStyle/>
          <a:p>
            <a:fld id="{EBF665CD-542C-4521-91EC-CB806A62DAE0}"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xmlns="" val="41579829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D3B9B6E1-248D-46CE-B188-12106B3F05F6}" type="datetimeFigureOut">
              <a:rPr lang="hu-HU" smtClean="0">
                <a:solidFill>
                  <a:prstClr val="black">
                    <a:tint val="75000"/>
                  </a:prstClr>
                </a:solidFill>
              </a:rPr>
              <a:pPr/>
              <a:t>2017.10.11.</a:t>
            </a:fld>
            <a:endParaRPr lang="hu-HU">
              <a:solidFill>
                <a:prstClr val="black">
                  <a:tint val="75000"/>
                </a:prstClr>
              </a:solidFill>
            </a:endParaRPr>
          </a:p>
        </p:txBody>
      </p:sp>
      <p:sp>
        <p:nvSpPr>
          <p:cNvPr id="6" name="Élőláb helye 5"/>
          <p:cNvSpPr>
            <a:spLocks noGrp="1"/>
          </p:cNvSpPr>
          <p:nvPr>
            <p:ph type="ftr" sz="quarter" idx="11"/>
          </p:nvPr>
        </p:nvSpPr>
        <p:spPr/>
        <p:txBody>
          <a:bodyPr/>
          <a:lstStyle/>
          <a:p>
            <a:endParaRPr lang="hu-HU">
              <a:solidFill>
                <a:prstClr val="black">
                  <a:tint val="75000"/>
                </a:prstClr>
              </a:solidFill>
            </a:endParaRPr>
          </a:p>
        </p:txBody>
      </p:sp>
      <p:sp>
        <p:nvSpPr>
          <p:cNvPr id="7" name="Dia számának helye 6"/>
          <p:cNvSpPr>
            <a:spLocks noGrp="1"/>
          </p:cNvSpPr>
          <p:nvPr>
            <p:ph type="sldNum" sz="quarter" idx="12"/>
          </p:nvPr>
        </p:nvSpPr>
        <p:spPr/>
        <p:txBody>
          <a:bodyPr/>
          <a:lstStyle/>
          <a:p>
            <a:fld id="{EBF665CD-542C-4521-91EC-CB806A62DAE0}"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xmlns="" val="19386735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D3B9B6E1-248D-46CE-B188-12106B3F05F6}" type="datetimeFigureOut">
              <a:rPr lang="hu-HU" smtClean="0">
                <a:solidFill>
                  <a:prstClr val="black">
                    <a:tint val="75000"/>
                  </a:prstClr>
                </a:solidFill>
              </a:rPr>
              <a:pPr/>
              <a:t>2017.10.11.</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p>
            <a:fld id="{EBF665CD-542C-4521-91EC-CB806A62DAE0}"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xmlns="" val="26114008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D3B9B6E1-248D-46CE-B188-12106B3F05F6}" type="datetimeFigureOut">
              <a:rPr lang="hu-HU" smtClean="0">
                <a:solidFill>
                  <a:prstClr val="black">
                    <a:tint val="75000"/>
                  </a:prstClr>
                </a:solidFill>
              </a:rPr>
              <a:pPr/>
              <a:t>2017.10.11.</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p>
            <a:fld id="{EBF665CD-542C-4521-91EC-CB806A62DAE0}"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xmlns="" val="4477964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clipArtAndTx">
  <p:cSld name="Cím, ábra és szöveg">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ClipArt-elem helye 2"/>
          <p:cNvSpPr>
            <a:spLocks noGrp="1"/>
          </p:cNvSpPr>
          <p:nvPr>
            <p:ph type="clipArt" sz="half" idx="1"/>
          </p:nvPr>
        </p:nvSpPr>
        <p:spPr>
          <a:xfrm>
            <a:off x="457200" y="1600200"/>
            <a:ext cx="4038600" cy="4525963"/>
          </a:xfrm>
        </p:spPr>
        <p:txBody>
          <a:bodyPr/>
          <a:lstStyle/>
          <a:p>
            <a:pPr lvl="0"/>
            <a:endParaRPr lang="hu-HU" noProof="0" smtClean="0"/>
          </a:p>
        </p:txBody>
      </p:sp>
      <p:sp>
        <p:nvSpPr>
          <p:cNvPr id="4" name="Szöveg helye 3"/>
          <p:cNvSpPr>
            <a:spLocks noGrp="1"/>
          </p:cNvSpPr>
          <p:nvPr>
            <p:ph type="body" sz="half" idx="2"/>
          </p:nvPr>
        </p:nvSpPr>
        <p:spPr>
          <a:xfrm>
            <a:off x="4648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3"/>
          <p:cNvSpPr>
            <a:spLocks noGrp="1"/>
          </p:cNvSpPr>
          <p:nvPr>
            <p:ph type="dt" sz="half" idx="10"/>
          </p:nvPr>
        </p:nvSpPr>
        <p:spPr/>
        <p:txBody>
          <a:bodyPr/>
          <a:lstStyle>
            <a:lvl1pPr fontAlgn="auto">
              <a:spcBef>
                <a:spcPts val="0"/>
              </a:spcBef>
              <a:spcAft>
                <a:spcPts val="0"/>
              </a:spcAft>
              <a:defRPr/>
            </a:lvl1pPr>
          </a:lstStyle>
          <a:p>
            <a:pPr>
              <a:defRPr/>
            </a:pPr>
            <a:endParaRPr lang="hu-HU">
              <a:solidFill>
                <a:prstClr val="black">
                  <a:tint val="75000"/>
                </a:prstClr>
              </a:solidFill>
            </a:endParaRPr>
          </a:p>
        </p:txBody>
      </p:sp>
      <p:sp>
        <p:nvSpPr>
          <p:cNvPr id="6" name="Élőláb helye 4"/>
          <p:cNvSpPr>
            <a:spLocks noGrp="1"/>
          </p:cNvSpPr>
          <p:nvPr>
            <p:ph type="ftr" sz="quarter" idx="11"/>
          </p:nvPr>
        </p:nvSpPr>
        <p:spPr/>
        <p:txBody>
          <a:bodyPr/>
          <a:lstStyle>
            <a:lvl1pPr fontAlgn="auto">
              <a:spcBef>
                <a:spcPts val="0"/>
              </a:spcBef>
              <a:spcAft>
                <a:spcPts val="0"/>
              </a:spcAft>
              <a:defRPr/>
            </a:lvl1pPr>
          </a:lstStyle>
          <a:p>
            <a:pPr>
              <a:defRPr/>
            </a:pPr>
            <a:endParaRPr lang="hu-HU">
              <a:solidFill>
                <a:prstClr val="black">
                  <a:tint val="75000"/>
                </a:prstClr>
              </a:solidFill>
            </a:endParaRPr>
          </a:p>
        </p:txBody>
      </p:sp>
      <p:sp>
        <p:nvSpPr>
          <p:cNvPr id="7" name="Dia számának helye 5"/>
          <p:cNvSpPr>
            <a:spLocks noGrp="1"/>
          </p:cNvSpPr>
          <p:nvPr>
            <p:ph type="sldNum" sz="quarter" idx="12"/>
          </p:nvPr>
        </p:nvSpPr>
        <p:spPr/>
        <p:txBody>
          <a:bodyPr/>
          <a:lstStyle>
            <a:lvl1pPr fontAlgn="auto">
              <a:spcBef>
                <a:spcPts val="0"/>
              </a:spcBef>
              <a:spcAft>
                <a:spcPts val="0"/>
              </a:spcAft>
              <a:defRPr/>
            </a:lvl1pPr>
          </a:lstStyle>
          <a:p>
            <a:pPr>
              <a:defRPr/>
            </a:pPr>
            <a:fld id="{D5496F6C-ECD7-4E9E-BCEB-3B1735867D55}" type="slidenum">
              <a:rPr lang="hu-HU">
                <a:solidFill>
                  <a:prstClr val="black">
                    <a:tint val="75000"/>
                  </a:prstClr>
                </a:solidFill>
              </a:rPr>
              <a:pPr>
                <a:defRPr/>
              </a:pPr>
              <a:t>‹#›</a:t>
            </a:fld>
            <a:endParaRPr lang="hu-HU">
              <a:solidFill>
                <a:prstClr val="black">
                  <a:tint val="75000"/>
                </a:prstClr>
              </a:solidFill>
            </a:endParaRPr>
          </a:p>
        </p:txBody>
      </p:sp>
    </p:spTree>
    <p:extLst>
      <p:ext uri="{BB962C8B-B14F-4D97-AF65-F5344CB8AC3E}">
        <p14:creationId xmlns:p14="http://schemas.microsoft.com/office/powerpoint/2010/main" xmlns="" val="33417192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cSld name="Cím, tartalom és szöveg">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648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a:extLst/>
        </p:spPr>
        <p:txBody>
          <a:bodyPr/>
          <a:lstStyle>
            <a:lvl1pPr>
              <a:defRPr>
                <a:latin typeface="Arial" charset="0"/>
              </a:defRPr>
            </a:lvl1pPr>
          </a:lstStyle>
          <a:p>
            <a:pPr>
              <a:defRPr/>
            </a:pPr>
            <a:endParaRPr lang="hu-HU" altLang="hu-HU">
              <a:solidFill>
                <a:prstClr val="black">
                  <a:tint val="75000"/>
                </a:prstClr>
              </a:solidFill>
            </a:endParaRPr>
          </a:p>
        </p:txBody>
      </p:sp>
      <p:sp>
        <p:nvSpPr>
          <p:cNvPr id="6" name="Élőláb helye 5"/>
          <p:cNvSpPr>
            <a:spLocks noGrp="1"/>
          </p:cNvSpPr>
          <p:nvPr>
            <p:ph type="ftr" sz="quarter" idx="11"/>
          </p:nvPr>
        </p:nvSpPr>
        <p:spPr>
          <a:extLst/>
        </p:spPr>
        <p:txBody>
          <a:bodyPr/>
          <a:lstStyle>
            <a:lvl1pPr>
              <a:defRPr>
                <a:latin typeface="Arial" charset="0"/>
              </a:defRPr>
            </a:lvl1pPr>
          </a:lstStyle>
          <a:p>
            <a:pPr>
              <a:defRPr/>
            </a:pPr>
            <a:endParaRPr lang="hu-HU" altLang="hu-HU">
              <a:solidFill>
                <a:prstClr val="black">
                  <a:tint val="75000"/>
                </a:prstClr>
              </a:solidFill>
            </a:endParaRPr>
          </a:p>
        </p:txBody>
      </p:sp>
      <p:sp>
        <p:nvSpPr>
          <p:cNvPr id="7" name="Dia számának helye 6"/>
          <p:cNvSpPr>
            <a:spLocks noGrp="1"/>
          </p:cNvSpPr>
          <p:nvPr>
            <p:ph type="sldNum" sz="quarter" idx="12"/>
          </p:nvPr>
        </p:nvSpPr>
        <p:spPr>
          <a:extLst/>
        </p:spPr>
        <p:txBody>
          <a:bodyPr/>
          <a:lstStyle>
            <a:lvl1pPr>
              <a:defRPr>
                <a:latin typeface="Arial" charset="0"/>
              </a:defRPr>
            </a:lvl1pPr>
          </a:lstStyle>
          <a:p>
            <a:pPr>
              <a:defRPr/>
            </a:pPr>
            <a:fld id="{E57C52BD-180C-4534-AC00-2FF55861119E}" type="slidenum">
              <a:rPr lang="hu-HU" altLang="hu-HU">
                <a:solidFill>
                  <a:prstClr val="black">
                    <a:tint val="75000"/>
                  </a:prstClr>
                </a:solidFill>
              </a:rPr>
              <a:pPr>
                <a:defRPr/>
              </a:pPr>
              <a:t>‹#›</a:t>
            </a:fld>
            <a:endParaRPr lang="hu-HU" altLang="hu-HU">
              <a:solidFill>
                <a:prstClr val="black">
                  <a:tint val="75000"/>
                </a:prstClr>
              </a:solidFill>
            </a:endParaRPr>
          </a:p>
        </p:txBody>
      </p:sp>
    </p:spTree>
    <p:extLst>
      <p:ext uri="{BB962C8B-B14F-4D97-AF65-F5344CB8AC3E}">
        <p14:creationId xmlns:p14="http://schemas.microsoft.com/office/powerpoint/2010/main" xmlns="" val="32630550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cSld name="Cím és táblázat">
    <p:spTree>
      <p:nvGrpSpPr>
        <p:cNvPr id="1" name=""/>
        <p:cNvGrpSpPr/>
        <p:nvPr/>
      </p:nvGrpSpPr>
      <p:grpSpPr>
        <a:xfrm>
          <a:off x="0" y="0"/>
          <a:ext cx="0" cy="0"/>
          <a:chOff x="0" y="0"/>
          <a:chExt cx="0" cy="0"/>
        </a:xfrm>
      </p:grpSpPr>
      <p:sp>
        <p:nvSpPr>
          <p:cNvPr id="2" name="Cím 1"/>
          <p:cNvSpPr>
            <a:spLocks noGrp="1"/>
          </p:cNvSpPr>
          <p:nvPr>
            <p:ph type="title"/>
          </p:nvPr>
        </p:nvSpPr>
        <p:spPr>
          <a:xfrm>
            <a:off x="457200" y="277813"/>
            <a:ext cx="8229600" cy="1143000"/>
          </a:xfrm>
        </p:spPr>
        <p:txBody>
          <a:bodyPr/>
          <a:lstStyle/>
          <a:p>
            <a:r>
              <a:rPr lang="hu-HU" smtClean="0"/>
              <a:t>Mintacím szerkesztése</a:t>
            </a:r>
            <a:endParaRPr lang="hu-HU"/>
          </a:p>
        </p:txBody>
      </p:sp>
      <p:sp>
        <p:nvSpPr>
          <p:cNvPr id="3" name="Táblázat helye 2"/>
          <p:cNvSpPr>
            <a:spLocks noGrp="1"/>
          </p:cNvSpPr>
          <p:nvPr>
            <p:ph type="tbl" idx="1"/>
          </p:nvPr>
        </p:nvSpPr>
        <p:spPr>
          <a:xfrm>
            <a:off x="457200" y="1600200"/>
            <a:ext cx="8229600" cy="4530725"/>
          </a:xfrm>
        </p:spPr>
        <p:txBody>
          <a:bodyPr rtlCol="0">
            <a:normAutofit/>
          </a:bodyPr>
          <a:lstStyle/>
          <a:p>
            <a:pPr lvl="0"/>
            <a:endParaRPr lang="hu-HU" noProof="0" smtClean="0"/>
          </a:p>
        </p:txBody>
      </p:sp>
      <p:sp>
        <p:nvSpPr>
          <p:cNvPr id="4" name="Dátum helye 3"/>
          <p:cNvSpPr>
            <a:spLocks noGrp="1"/>
          </p:cNvSpPr>
          <p:nvPr>
            <p:ph type="dt" sz="half" idx="10"/>
          </p:nvPr>
        </p:nvSpPr>
        <p:spPr/>
        <p:txBody>
          <a:bodyPr/>
          <a:lstStyle>
            <a:lvl1pPr>
              <a:defRPr/>
            </a:lvl1pPr>
          </a:lstStyle>
          <a:p>
            <a:pPr>
              <a:defRPr/>
            </a:pPr>
            <a:endParaRPr lang="hu-HU">
              <a:solidFill>
                <a:prstClr val="black">
                  <a:tint val="75000"/>
                </a:prstClr>
              </a:solidFill>
            </a:endParaRPr>
          </a:p>
        </p:txBody>
      </p:sp>
      <p:sp>
        <p:nvSpPr>
          <p:cNvPr id="5" name="Élőláb helye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lvl1pPr>
              <a:defRPr/>
            </a:lvl1pPr>
          </a:lstStyle>
          <a:p>
            <a:pPr>
              <a:defRPr/>
            </a:pPr>
            <a:fld id="{00948E03-CF0C-4777-A0AD-D2D2414C10C8}" type="slidenum">
              <a:rPr lang="hu-HU">
                <a:solidFill>
                  <a:prstClr val="black">
                    <a:tint val="75000"/>
                  </a:prstClr>
                </a:solidFill>
              </a:rPr>
              <a:pPr>
                <a:defRPr/>
              </a:pPr>
              <a:t>‹#›</a:t>
            </a:fld>
            <a:endParaRPr lang="hu-HU">
              <a:solidFill>
                <a:prstClr val="black">
                  <a:tint val="75000"/>
                </a:prstClr>
              </a:solidFill>
            </a:endParaRPr>
          </a:p>
        </p:txBody>
      </p:sp>
    </p:spTree>
    <p:extLst>
      <p:ext uri="{BB962C8B-B14F-4D97-AF65-F5344CB8AC3E}">
        <p14:creationId xmlns:p14="http://schemas.microsoft.com/office/powerpoint/2010/main" xmlns="" val="34287356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hu-HU"/>
          </a:p>
        </p:txBody>
      </p:sp>
      <p:sp>
        <p:nvSpPr>
          <p:cNvPr id="4" name="Dátum helye 3"/>
          <p:cNvSpPr>
            <a:spLocks noGrp="1"/>
          </p:cNvSpPr>
          <p:nvPr>
            <p:ph type="dt" sz="half" idx="10"/>
          </p:nvPr>
        </p:nvSpPr>
        <p:spPr/>
        <p:txBody>
          <a:bodyPr/>
          <a:lstStyle/>
          <a:p>
            <a:fld id="{D3B9B6E1-248D-46CE-B188-12106B3F05F6}" type="datetimeFigureOut">
              <a:rPr lang="hu-HU" smtClean="0">
                <a:solidFill>
                  <a:prstClr val="black">
                    <a:tint val="75000"/>
                  </a:prstClr>
                </a:solidFill>
              </a:rPr>
              <a:pPr/>
              <a:t>2017.10.11.</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p>
            <a:fld id="{EBF665CD-542C-4521-91EC-CB806A62DAE0}"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xmlns="" val="885099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D3B9B6E1-248D-46CE-B188-12106B3F05F6}" type="datetimeFigureOut">
              <a:rPr lang="hu-HU" smtClean="0">
                <a:solidFill>
                  <a:prstClr val="black">
                    <a:tint val="75000"/>
                  </a:prstClr>
                </a:solidFill>
              </a:rPr>
              <a:pPr/>
              <a:t>2017.10.11.</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p>
            <a:fld id="{EBF665CD-542C-4521-91EC-CB806A62DAE0}"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xmlns="" val="1153210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B04F0EE-22F6-4F46-B4A5-A3F33D142CED}" type="datetimeFigureOut">
              <a:rPr lang="en-US" smtClean="0"/>
              <a:pPr/>
              <a:t>10/11/2017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4AA4F3-5357-7640-A3E4-801872E3114C}" type="slidenum">
              <a:rPr lang="en-US" smtClean="0"/>
              <a:pPr/>
              <a:t>‹#›</a:t>
            </a:fld>
            <a:endParaRPr lang="en-US"/>
          </a:p>
        </p:txBody>
      </p:sp>
    </p:spTree>
    <p:extLst>
      <p:ext uri="{BB962C8B-B14F-4D97-AF65-F5344CB8AC3E}">
        <p14:creationId xmlns:p14="http://schemas.microsoft.com/office/powerpoint/2010/main" xmlns="" val="30369356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p>
            <a:fld id="{D3B9B6E1-248D-46CE-B188-12106B3F05F6}" type="datetimeFigureOut">
              <a:rPr lang="hu-HU" smtClean="0">
                <a:solidFill>
                  <a:prstClr val="black">
                    <a:tint val="75000"/>
                  </a:prstClr>
                </a:solidFill>
              </a:rPr>
              <a:pPr/>
              <a:t>2017.10.11.</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p>
            <a:fld id="{EBF665CD-542C-4521-91EC-CB806A62DAE0}"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xmlns="" val="1022509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p:txBody>
          <a:bodyPr/>
          <a:lstStyle/>
          <a:p>
            <a:fld id="{D3B9B6E1-248D-46CE-B188-12106B3F05F6}" type="datetimeFigureOut">
              <a:rPr lang="hu-HU" smtClean="0">
                <a:solidFill>
                  <a:prstClr val="black">
                    <a:tint val="75000"/>
                  </a:prstClr>
                </a:solidFill>
              </a:rPr>
              <a:pPr/>
              <a:t>2017.10.11.</a:t>
            </a:fld>
            <a:endParaRPr lang="hu-HU">
              <a:solidFill>
                <a:prstClr val="black">
                  <a:tint val="75000"/>
                </a:prstClr>
              </a:solidFill>
            </a:endParaRPr>
          </a:p>
        </p:txBody>
      </p:sp>
      <p:sp>
        <p:nvSpPr>
          <p:cNvPr id="6" name="Élőláb helye 5"/>
          <p:cNvSpPr>
            <a:spLocks noGrp="1"/>
          </p:cNvSpPr>
          <p:nvPr>
            <p:ph type="ftr" sz="quarter" idx="11"/>
          </p:nvPr>
        </p:nvSpPr>
        <p:spPr/>
        <p:txBody>
          <a:bodyPr/>
          <a:lstStyle/>
          <a:p>
            <a:endParaRPr lang="hu-HU">
              <a:solidFill>
                <a:prstClr val="black">
                  <a:tint val="75000"/>
                </a:prstClr>
              </a:solidFill>
            </a:endParaRPr>
          </a:p>
        </p:txBody>
      </p:sp>
      <p:sp>
        <p:nvSpPr>
          <p:cNvPr id="7" name="Dia számának helye 6"/>
          <p:cNvSpPr>
            <a:spLocks noGrp="1"/>
          </p:cNvSpPr>
          <p:nvPr>
            <p:ph type="sldNum" sz="quarter" idx="12"/>
          </p:nvPr>
        </p:nvSpPr>
        <p:spPr/>
        <p:txBody>
          <a:bodyPr/>
          <a:lstStyle/>
          <a:p>
            <a:fld id="{EBF665CD-542C-4521-91EC-CB806A62DAE0}"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xmlns="" val="23882653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p:txBody>
          <a:bodyPr/>
          <a:lstStyle/>
          <a:p>
            <a:fld id="{D3B9B6E1-248D-46CE-B188-12106B3F05F6}" type="datetimeFigureOut">
              <a:rPr lang="hu-HU" smtClean="0">
                <a:solidFill>
                  <a:prstClr val="black">
                    <a:tint val="75000"/>
                  </a:prstClr>
                </a:solidFill>
              </a:rPr>
              <a:pPr/>
              <a:t>2017.10.11.</a:t>
            </a:fld>
            <a:endParaRPr lang="hu-HU">
              <a:solidFill>
                <a:prstClr val="black">
                  <a:tint val="75000"/>
                </a:prstClr>
              </a:solidFill>
            </a:endParaRPr>
          </a:p>
        </p:txBody>
      </p:sp>
      <p:sp>
        <p:nvSpPr>
          <p:cNvPr id="8" name="Élőláb helye 7"/>
          <p:cNvSpPr>
            <a:spLocks noGrp="1"/>
          </p:cNvSpPr>
          <p:nvPr>
            <p:ph type="ftr" sz="quarter" idx="11"/>
          </p:nvPr>
        </p:nvSpPr>
        <p:spPr/>
        <p:txBody>
          <a:bodyPr/>
          <a:lstStyle/>
          <a:p>
            <a:endParaRPr lang="hu-HU">
              <a:solidFill>
                <a:prstClr val="black">
                  <a:tint val="75000"/>
                </a:prstClr>
              </a:solidFill>
            </a:endParaRPr>
          </a:p>
        </p:txBody>
      </p:sp>
      <p:sp>
        <p:nvSpPr>
          <p:cNvPr id="9" name="Dia számának helye 8"/>
          <p:cNvSpPr>
            <a:spLocks noGrp="1"/>
          </p:cNvSpPr>
          <p:nvPr>
            <p:ph type="sldNum" sz="quarter" idx="12"/>
          </p:nvPr>
        </p:nvSpPr>
        <p:spPr/>
        <p:txBody>
          <a:bodyPr/>
          <a:lstStyle/>
          <a:p>
            <a:fld id="{EBF665CD-542C-4521-91EC-CB806A62DAE0}"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xmlns="" val="41117633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2"/>
          <p:cNvSpPr>
            <a:spLocks noGrp="1"/>
          </p:cNvSpPr>
          <p:nvPr>
            <p:ph type="dt" sz="half" idx="10"/>
          </p:nvPr>
        </p:nvSpPr>
        <p:spPr/>
        <p:txBody>
          <a:bodyPr/>
          <a:lstStyle/>
          <a:p>
            <a:fld id="{D3B9B6E1-248D-46CE-B188-12106B3F05F6}" type="datetimeFigureOut">
              <a:rPr lang="hu-HU" smtClean="0">
                <a:solidFill>
                  <a:prstClr val="black">
                    <a:tint val="75000"/>
                  </a:prstClr>
                </a:solidFill>
              </a:rPr>
              <a:pPr/>
              <a:t>2017.10.11.</a:t>
            </a:fld>
            <a:endParaRPr lang="hu-HU">
              <a:solidFill>
                <a:prstClr val="black">
                  <a:tint val="75000"/>
                </a:prstClr>
              </a:solidFill>
            </a:endParaRPr>
          </a:p>
        </p:txBody>
      </p:sp>
      <p:sp>
        <p:nvSpPr>
          <p:cNvPr id="4" name="Élőláb helye 3"/>
          <p:cNvSpPr>
            <a:spLocks noGrp="1"/>
          </p:cNvSpPr>
          <p:nvPr>
            <p:ph type="ftr" sz="quarter" idx="11"/>
          </p:nvPr>
        </p:nvSpPr>
        <p:spPr/>
        <p:txBody>
          <a:bodyPr/>
          <a:lstStyle/>
          <a:p>
            <a:endParaRPr lang="hu-HU">
              <a:solidFill>
                <a:prstClr val="black">
                  <a:tint val="75000"/>
                </a:prstClr>
              </a:solidFill>
            </a:endParaRPr>
          </a:p>
        </p:txBody>
      </p:sp>
      <p:sp>
        <p:nvSpPr>
          <p:cNvPr id="5" name="Dia számának helye 4"/>
          <p:cNvSpPr>
            <a:spLocks noGrp="1"/>
          </p:cNvSpPr>
          <p:nvPr>
            <p:ph type="sldNum" sz="quarter" idx="12"/>
          </p:nvPr>
        </p:nvSpPr>
        <p:spPr/>
        <p:txBody>
          <a:bodyPr/>
          <a:lstStyle/>
          <a:p>
            <a:fld id="{EBF665CD-542C-4521-91EC-CB806A62DAE0}"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xmlns="" val="35993715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D3B9B6E1-248D-46CE-B188-12106B3F05F6}" type="datetimeFigureOut">
              <a:rPr lang="hu-HU" smtClean="0">
                <a:solidFill>
                  <a:prstClr val="black">
                    <a:tint val="75000"/>
                  </a:prstClr>
                </a:solidFill>
              </a:rPr>
              <a:pPr/>
              <a:t>2017.10.11.</a:t>
            </a:fld>
            <a:endParaRPr lang="hu-HU">
              <a:solidFill>
                <a:prstClr val="black">
                  <a:tint val="75000"/>
                </a:prstClr>
              </a:solidFill>
            </a:endParaRPr>
          </a:p>
        </p:txBody>
      </p:sp>
      <p:sp>
        <p:nvSpPr>
          <p:cNvPr id="3" name="Élőláb helye 2"/>
          <p:cNvSpPr>
            <a:spLocks noGrp="1"/>
          </p:cNvSpPr>
          <p:nvPr>
            <p:ph type="ftr" sz="quarter" idx="11"/>
          </p:nvPr>
        </p:nvSpPr>
        <p:spPr/>
        <p:txBody>
          <a:bodyPr/>
          <a:lstStyle/>
          <a:p>
            <a:endParaRPr lang="hu-HU">
              <a:solidFill>
                <a:prstClr val="black">
                  <a:tint val="75000"/>
                </a:prstClr>
              </a:solidFill>
            </a:endParaRPr>
          </a:p>
        </p:txBody>
      </p:sp>
      <p:sp>
        <p:nvSpPr>
          <p:cNvPr id="4" name="Dia számának helye 3"/>
          <p:cNvSpPr>
            <a:spLocks noGrp="1"/>
          </p:cNvSpPr>
          <p:nvPr>
            <p:ph type="sldNum" sz="quarter" idx="12"/>
          </p:nvPr>
        </p:nvSpPr>
        <p:spPr/>
        <p:txBody>
          <a:bodyPr/>
          <a:lstStyle/>
          <a:p>
            <a:fld id="{EBF665CD-542C-4521-91EC-CB806A62DAE0}"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xmlns="" val="8753058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D3B9B6E1-248D-46CE-B188-12106B3F05F6}" type="datetimeFigureOut">
              <a:rPr lang="hu-HU" smtClean="0">
                <a:solidFill>
                  <a:prstClr val="black">
                    <a:tint val="75000"/>
                  </a:prstClr>
                </a:solidFill>
              </a:rPr>
              <a:pPr/>
              <a:t>2017.10.11.</a:t>
            </a:fld>
            <a:endParaRPr lang="hu-HU">
              <a:solidFill>
                <a:prstClr val="black">
                  <a:tint val="75000"/>
                </a:prstClr>
              </a:solidFill>
            </a:endParaRPr>
          </a:p>
        </p:txBody>
      </p:sp>
      <p:sp>
        <p:nvSpPr>
          <p:cNvPr id="6" name="Élőláb helye 5"/>
          <p:cNvSpPr>
            <a:spLocks noGrp="1"/>
          </p:cNvSpPr>
          <p:nvPr>
            <p:ph type="ftr" sz="quarter" idx="11"/>
          </p:nvPr>
        </p:nvSpPr>
        <p:spPr/>
        <p:txBody>
          <a:bodyPr/>
          <a:lstStyle/>
          <a:p>
            <a:endParaRPr lang="hu-HU">
              <a:solidFill>
                <a:prstClr val="black">
                  <a:tint val="75000"/>
                </a:prstClr>
              </a:solidFill>
            </a:endParaRPr>
          </a:p>
        </p:txBody>
      </p:sp>
      <p:sp>
        <p:nvSpPr>
          <p:cNvPr id="7" name="Dia számának helye 6"/>
          <p:cNvSpPr>
            <a:spLocks noGrp="1"/>
          </p:cNvSpPr>
          <p:nvPr>
            <p:ph type="sldNum" sz="quarter" idx="12"/>
          </p:nvPr>
        </p:nvSpPr>
        <p:spPr/>
        <p:txBody>
          <a:bodyPr/>
          <a:lstStyle/>
          <a:p>
            <a:fld id="{EBF665CD-542C-4521-91EC-CB806A62DAE0}"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xmlns="" val="25495718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D3B9B6E1-248D-46CE-B188-12106B3F05F6}" type="datetimeFigureOut">
              <a:rPr lang="hu-HU" smtClean="0">
                <a:solidFill>
                  <a:prstClr val="black">
                    <a:tint val="75000"/>
                  </a:prstClr>
                </a:solidFill>
              </a:rPr>
              <a:pPr/>
              <a:t>2017.10.11.</a:t>
            </a:fld>
            <a:endParaRPr lang="hu-HU">
              <a:solidFill>
                <a:prstClr val="black">
                  <a:tint val="75000"/>
                </a:prstClr>
              </a:solidFill>
            </a:endParaRPr>
          </a:p>
        </p:txBody>
      </p:sp>
      <p:sp>
        <p:nvSpPr>
          <p:cNvPr id="6" name="Élőláb helye 5"/>
          <p:cNvSpPr>
            <a:spLocks noGrp="1"/>
          </p:cNvSpPr>
          <p:nvPr>
            <p:ph type="ftr" sz="quarter" idx="11"/>
          </p:nvPr>
        </p:nvSpPr>
        <p:spPr/>
        <p:txBody>
          <a:bodyPr/>
          <a:lstStyle/>
          <a:p>
            <a:endParaRPr lang="hu-HU">
              <a:solidFill>
                <a:prstClr val="black">
                  <a:tint val="75000"/>
                </a:prstClr>
              </a:solidFill>
            </a:endParaRPr>
          </a:p>
        </p:txBody>
      </p:sp>
      <p:sp>
        <p:nvSpPr>
          <p:cNvPr id="7" name="Dia számának helye 6"/>
          <p:cNvSpPr>
            <a:spLocks noGrp="1"/>
          </p:cNvSpPr>
          <p:nvPr>
            <p:ph type="sldNum" sz="quarter" idx="12"/>
          </p:nvPr>
        </p:nvSpPr>
        <p:spPr/>
        <p:txBody>
          <a:bodyPr/>
          <a:lstStyle/>
          <a:p>
            <a:fld id="{EBF665CD-542C-4521-91EC-CB806A62DAE0}"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xmlns="" val="36374242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D3B9B6E1-248D-46CE-B188-12106B3F05F6}" type="datetimeFigureOut">
              <a:rPr lang="hu-HU" smtClean="0">
                <a:solidFill>
                  <a:prstClr val="black">
                    <a:tint val="75000"/>
                  </a:prstClr>
                </a:solidFill>
              </a:rPr>
              <a:pPr/>
              <a:t>2017.10.11.</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p>
            <a:fld id="{EBF665CD-542C-4521-91EC-CB806A62DAE0}"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xmlns="" val="12856170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D3B9B6E1-248D-46CE-B188-12106B3F05F6}" type="datetimeFigureOut">
              <a:rPr lang="hu-HU" smtClean="0">
                <a:solidFill>
                  <a:prstClr val="black">
                    <a:tint val="75000"/>
                  </a:prstClr>
                </a:solidFill>
              </a:rPr>
              <a:pPr/>
              <a:t>2017.10.11.</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p>
            <a:fld id="{EBF665CD-542C-4521-91EC-CB806A62DAE0}"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xmlns="" val="16457021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AndTx">
  <p:cSld name="Cím, tartalom és szöveg">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648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a:extLst/>
        </p:spPr>
        <p:txBody>
          <a:bodyPr/>
          <a:lstStyle>
            <a:lvl1pPr>
              <a:defRPr>
                <a:latin typeface="Arial" charset="0"/>
              </a:defRPr>
            </a:lvl1pPr>
          </a:lstStyle>
          <a:p>
            <a:pPr>
              <a:defRPr/>
            </a:pPr>
            <a:endParaRPr lang="hu-HU" altLang="hu-HU">
              <a:solidFill>
                <a:prstClr val="black">
                  <a:tint val="75000"/>
                </a:prstClr>
              </a:solidFill>
            </a:endParaRPr>
          </a:p>
        </p:txBody>
      </p:sp>
      <p:sp>
        <p:nvSpPr>
          <p:cNvPr id="6" name="Élőláb helye 5"/>
          <p:cNvSpPr>
            <a:spLocks noGrp="1"/>
          </p:cNvSpPr>
          <p:nvPr>
            <p:ph type="ftr" sz="quarter" idx="11"/>
          </p:nvPr>
        </p:nvSpPr>
        <p:spPr>
          <a:extLst/>
        </p:spPr>
        <p:txBody>
          <a:bodyPr/>
          <a:lstStyle>
            <a:lvl1pPr>
              <a:defRPr>
                <a:latin typeface="Arial" charset="0"/>
              </a:defRPr>
            </a:lvl1pPr>
          </a:lstStyle>
          <a:p>
            <a:pPr>
              <a:defRPr/>
            </a:pPr>
            <a:endParaRPr lang="hu-HU" altLang="hu-HU">
              <a:solidFill>
                <a:prstClr val="black">
                  <a:tint val="75000"/>
                </a:prstClr>
              </a:solidFill>
            </a:endParaRPr>
          </a:p>
        </p:txBody>
      </p:sp>
      <p:sp>
        <p:nvSpPr>
          <p:cNvPr id="7" name="Dia számának helye 6"/>
          <p:cNvSpPr>
            <a:spLocks noGrp="1"/>
          </p:cNvSpPr>
          <p:nvPr>
            <p:ph type="sldNum" sz="quarter" idx="12"/>
          </p:nvPr>
        </p:nvSpPr>
        <p:spPr>
          <a:extLst/>
        </p:spPr>
        <p:txBody>
          <a:bodyPr/>
          <a:lstStyle>
            <a:lvl1pPr>
              <a:defRPr>
                <a:latin typeface="Arial" charset="0"/>
              </a:defRPr>
            </a:lvl1pPr>
          </a:lstStyle>
          <a:p>
            <a:pPr>
              <a:defRPr/>
            </a:pPr>
            <a:fld id="{E57C52BD-180C-4534-AC00-2FF55861119E}" type="slidenum">
              <a:rPr lang="hu-HU" altLang="hu-HU">
                <a:solidFill>
                  <a:prstClr val="black">
                    <a:tint val="75000"/>
                  </a:prstClr>
                </a:solidFill>
              </a:rPr>
              <a:pPr>
                <a:defRPr/>
              </a:pPr>
              <a:t>‹#›</a:t>
            </a:fld>
            <a:endParaRPr lang="hu-HU" altLang="hu-HU">
              <a:solidFill>
                <a:prstClr val="black">
                  <a:tint val="75000"/>
                </a:prstClr>
              </a:solidFill>
            </a:endParaRPr>
          </a:p>
        </p:txBody>
      </p:sp>
    </p:spTree>
    <p:extLst>
      <p:ext uri="{BB962C8B-B14F-4D97-AF65-F5344CB8AC3E}">
        <p14:creationId xmlns:p14="http://schemas.microsoft.com/office/powerpoint/2010/main" xmlns="" val="2937599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B04F0EE-22F6-4F46-B4A5-A3F33D142CED}" type="datetimeFigureOut">
              <a:rPr lang="en-US" smtClean="0"/>
              <a:pPr/>
              <a:t>10/11/2017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4AA4F3-5357-7640-A3E4-801872E3114C}" type="slidenum">
              <a:rPr lang="en-US" smtClean="0"/>
              <a:pPr/>
              <a:t>‹#›</a:t>
            </a:fld>
            <a:endParaRPr lang="en-US"/>
          </a:p>
        </p:txBody>
      </p:sp>
    </p:spTree>
    <p:extLst>
      <p:ext uri="{BB962C8B-B14F-4D97-AF65-F5344CB8AC3E}">
        <p14:creationId xmlns:p14="http://schemas.microsoft.com/office/powerpoint/2010/main" xmlns="" val="41219017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bl">
  <p:cSld name="Cím és táblázat">
    <p:spTree>
      <p:nvGrpSpPr>
        <p:cNvPr id="1" name=""/>
        <p:cNvGrpSpPr/>
        <p:nvPr/>
      </p:nvGrpSpPr>
      <p:grpSpPr>
        <a:xfrm>
          <a:off x="0" y="0"/>
          <a:ext cx="0" cy="0"/>
          <a:chOff x="0" y="0"/>
          <a:chExt cx="0" cy="0"/>
        </a:xfrm>
      </p:grpSpPr>
      <p:sp>
        <p:nvSpPr>
          <p:cNvPr id="2" name="Cím 1"/>
          <p:cNvSpPr>
            <a:spLocks noGrp="1"/>
          </p:cNvSpPr>
          <p:nvPr>
            <p:ph type="title"/>
          </p:nvPr>
        </p:nvSpPr>
        <p:spPr>
          <a:xfrm>
            <a:off x="457200" y="277813"/>
            <a:ext cx="8229600" cy="1143000"/>
          </a:xfrm>
        </p:spPr>
        <p:txBody>
          <a:bodyPr/>
          <a:lstStyle/>
          <a:p>
            <a:r>
              <a:rPr lang="hu-HU" smtClean="0"/>
              <a:t>Mintacím szerkesztése</a:t>
            </a:r>
            <a:endParaRPr lang="hu-HU"/>
          </a:p>
        </p:txBody>
      </p:sp>
      <p:sp>
        <p:nvSpPr>
          <p:cNvPr id="3" name="Táblázat helye 2"/>
          <p:cNvSpPr>
            <a:spLocks noGrp="1"/>
          </p:cNvSpPr>
          <p:nvPr>
            <p:ph type="tbl" idx="1"/>
          </p:nvPr>
        </p:nvSpPr>
        <p:spPr>
          <a:xfrm>
            <a:off x="457200" y="1600200"/>
            <a:ext cx="8229600" cy="4530725"/>
          </a:xfrm>
        </p:spPr>
        <p:txBody>
          <a:bodyPr rtlCol="0">
            <a:normAutofit/>
          </a:bodyPr>
          <a:lstStyle/>
          <a:p>
            <a:pPr lvl="0"/>
            <a:endParaRPr lang="hu-HU" noProof="0" smtClean="0"/>
          </a:p>
        </p:txBody>
      </p:sp>
      <p:sp>
        <p:nvSpPr>
          <p:cNvPr id="4" name="Dátum helye 3"/>
          <p:cNvSpPr>
            <a:spLocks noGrp="1"/>
          </p:cNvSpPr>
          <p:nvPr>
            <p:ph type="dt" sz="half" idx="10"/>
          </p:nvPr>
        </p:nvSpPr>
        <p:spPr/>
        <p:txBody>
          <a:bodyPr/>
          <a:lstStyle>
            <a:lvl1pPr>
              <a:defRPr/>
            </a:lvl1pPr>
          </a:lstStyle>
          <a:p>
            <a:pPr>
              <a:defRPr/>
            </a:pPr>
            <a:endParaRPr lang="hu-HU">
              <a:solidFill>
                <a:prstClr val="black">
                  <a:tint val="75000"/>
                </a:prstClr>
              </a:solidFill>
            </a:endParaRPr>
          </a:p>
        </p:txBody>
      </p:sp>
      <p:sp>
        <p:nvSpPr>
          <p:cNvPr id="5" name="Élőláb helye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lvl1pPr>
              <a:defRPr/>
            </a:lvl1pPr>
          </a:lstStyle>
          <a:p>
            <a:pPr>
              <a:defRPr/>
            </a:pPr>
            <a:fld id="{00948E03-CF0C-4777-A0AD-D2D2414C10C8}" type="slidenum">
              <a:rPr lang="hu-HU">
                <a:solidFill>
                  <a:prstClr val="black">
                    <a:tint val="75000"/>
                  </a:prstClr>
                </a:solidFill>
              </a:rPr>
              <a:pPr>
                <a:defRPr/>
              </a:pPr>
              <a:t>‹#›</a:t>
            </a:fld>
            <a:endParaRPr lang="hu-HU">
              <a:solidFill>
                <a:prstClr val="black">
                  <a:tint val="75000"/>
                </a:prstClr>
              </a:solidFill>
            </a:endParaRPr>
          </a:p>
        </p:txBody>
      </p:sp>
    </p:spTree>
    <p:extLst>
      <p:ext uri="{BB962C8B-B14F-4D97-AF65-F5344CB8AC3E}">
        <p14:creationId xmlns:p14="http://schemas.microsoft.com/office/powerpoint/2010/main" xmlns="" val="5172205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hu-HU"/>
          </a:p>
        </p:txBody>
      </p:sp>
      <p:sp>
        <p:nvSpPr>
          <p:cNvPr id="4" name="Dátum helye 3"/>
          <p:cNvSpPr>
            <a:spLocks noGrp="1"/>
          </p:cNvSpPr>
          <p:nvPr>
            <p:ph type="dt" sz="half" idx="10"/>
          </p:nvPr>
        </p:nvSpPr>
        <p:spPr/>
        <p:txBody>
          <a:bodyPr/>
          <a:lstStyle>
            <a:lvl1pPr>
              <a:spcBef>
                <a:spcPct val="0"/>
              </a:spcBef>
              <a:buFontTx/>
              <a:buNone/>
              <a:defRPr/>
            </a:lvl1pPr>
          </a:lstStyle>
          <a:p>
            <a:pPr>
              <a:defRPr/>
            </a:pPr>
            <a:endParaRPr lang="hu-HU"/>
          </a:p>
        </p:txBody>
      </p:sp>
      <p:sp>
        <p:nvSpPr>
          <p:cNvPr id="5" name="Élőláb helye 4"/>
          <p:cNvSpPr>
            <a:spLocks noGrp="1"/>
          </p:cNvSpPr>
          <p:nvPr>
            <p:ph type="ftr" sz="quarter" idx="11"/>
          </p:nvPr>
        </p:nvSpPr>
        <p:spPr/>
        <p:txBody>
          <a:bodyPr/>
          <a:lstStyle>
            <a:lvl1pPr>
              <a:spcBef>
                <a:spcPct val="0"/>
              </a:spcBef>
              <a:buFontTx/>
              <a:buNone/>
              <a:defRPr/>
            </a:lvl1pPr>
          </a:lstStyle>
          <a:p>
            <a:pPr>
              <a:defRPr/>
            </a:pPr>
            <a:endParaRPr lang="hu-HU"/>
          </a:p>
        </p:txBody>
      </p:sp>
      <p:sp>
        <p:nvSpPr>
          <p:cNvPr id="6" name="Dia számának helye 5"/>
          <p:cNvSpPr>
            <a:spLocks noGrp="1"/>
          </p:cNvSpPr>
          <p:nvPr>
            <p:ph type="sldNum" sz="quarter" idx="12"/>
          </p:nvPr>
        </p:nvSpPr>
        <p:spPr/>
        <p:txBody>
          <a:bodyPr/>
          <a:lstStyle>
            <a:lvl1pPr>
              <a:spcBef>
                <a:spcPct val="0"/>
              </a:spcBef>
              <a:buFontTx/>
              <a:buNone/>
              <a:defRPr/>
            </a:lvl1pPr>
          </a:lstStyle>
          <a:p>
            <a:pPr>
              <a:defRPr/>
            </a:pPr>
            <a:fld id="{3717CDB5-4CAB-4272-9E0F-C2E7829C997A}" type="slidenum">
              <a:rPr lang="hu-HU"/>
              <a:pPr>
                <a:defRPr/>
              </a:pPr>
              <a:t>‹#›</a:t>
            </a:fld>
            <a:endParaRPr lang="hu-HU"/>
          </a:p>
        </p:txBody>
      </p:sp>
    </p:spTree>
    <p:extLst>
      <p:ext uri="{BB962C8B-B14F-4D97-AF65-F5344CB8AC3E}">
        <p14:creationId xmlns:p14="http://schemas.microsoft.com/office/powerpoint/2010/main" xmlns="" val="19601705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spcBef>
                <a:spcPct val="0"/>
              </a:spcBef>
              <a:buFontTx/>
              <a:buNone/>
              <a:defRPr/>
            </a:lvl1pPr>
          </a:lstStyle>
          <a:p>
            <a:pPr>
              <a:defRPr/>
            </a:pPr>
            <a:endParaRPr lang="hu-HU"/>
          </a:p>
        </p:txBody>
      </p:sp>
      <p:sp>
        <p:nvSpPr>
          <p:cNvPr id="5" name="Élőláb helye 4"/>
          <p:cNvSpPr>
            <a:spLocks noGrp="1"/>
          </p:cNvSpPr>
          <p:nvPr>
            <p:ph type="ftr" sz="quarter" idx="11"/>
          </p:nvPr>
        </p:nvSpPr>
        <p:spPr/>
        <p:txBody>
          <a:bodyPr/>
          <a:lstStyle>
            <a:lvl1pPr>
              <a:spcBef>
                <a:spcPct val="0"/>
              </a:spcBef>
              <a:buFontTx/>
              <a:buNone/>
              <a:defRPr/>
            </a:lvl1pPr>
          </a:lstStyle>
          <a:p>
            <a:pPr>
              <a:defRPr/>
            </a:pPr>
            <a:endParaRPr lang="hu-HU"/>
          </a:p>
        </p:txBody>
      </p:sp>
      <p:sp>
        <p:nvSpPr>
          <p:cNvPr id="6" name="Dia számának helye 5"/>
          <p:cNvSpPr>
            <a:spLocks noGrp="1"/>
          </p:cNvSpPr>
          <p:nvPr>
            <p:ph type="sldNum" sz="quarter" idx="12"/>
          </p:nvPr>
        </p:nvSpPr>
        <p:spPr/>
        <p:txBody>
          <a:bodyPr/>
          <a:lstStyle>
            <a:lvl1pPr>
              <a:spcBef>
                <a:spcPct val="0"/>
              </a:spcBef>
              <a:buFontTx/>
              <a:buNone/>
              <a:defRPr/>
            </a:lvl1pPr>
          </a:lstStyle>
          <a:p>
            <a:pPr>
              <a:defRPr/>
            </a:pPr>
            <a:fld id="{316B48E9-2CD0-4E26-BD4A-D35858917A74}" type="slidenum">
              <a:rPr lang="hu-HU"/>
              <a:pPr>
                <a:defRPr/>
              </a:pPr>
              <a:t>‹#›</a:t>
            </a:fld>
            <a:endParaRPr lang="hu-HU"/>
          </a:p>
        </p:txBody>
      </p:sp>
    </p:spTree>
    <p:extLst>
      <p:ext uri="{BB962C8B-B14F-4D97-AF65-F5344CB8AC3E}">
        <p14:creationId xmlns:p14="http://schemas.microsoft.com/office/powerpoint/2010/main" xmlns="" val="14871802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lvl1pPr>
              <a:spcBef>
                <a:spcPct val="0"/>
              </a:spcBef>
              <a:buFontTx/>
              <a:buNone/>
              <a:defRPr/>
            </a:lvl1pPr>
          </a:lstStyle>
          <a:p>
            <a:pPr>
              <a:defRPr/>
            </a:pPr>
            <a:endParaRPr lang="hu-HU"/>
          </a:p>
        </p:txBody>
      </p:sp>
      <p:sp>
        <p:nvSpPr>
          <p:cNvPr id="5" name="Élőláb helye 4"/>
          <p:cNvSpPr>
            <a:spLocks noGrp="1"/>
          </p:cNvSpPr>
          <p:nvPr>
            <p:ph type="ftr" sz="quarter" idx="11"/>
          </p:nvPr>
        </p:nvSpPr>
        <p:spPr/>
        <p:txBody>
          <a:bodyPr/>
          <a:lstStyle>
            <a:lvl1pPr>
              <a:spcBef>
                <a:spcPct val="0"/>
              </a:spcBef>
              <a:buFontTx/>
              <a:buNone/>
              <a:defRPr/>
            </a:lvl1pPr>
          </a:lstStyle>
          <a:p>
            <a:pPr>
              <a:defRPr/>
            </a:pPr>
            <a:endParaRPr lang="hu-HU"/>
          </a:p>
        </p:txBody>
      </p:sp>
      <p:sp>
        <p:nvSpPr>
          <p:cNvPr id="6" name="Dia számának helye 5"/>
          <p:cNvSpPr>
            <a:spLocks noGrp="1"/>
          </p:cNvSpPr>
          <p:nvPr>
            <p:ph type="sldNum" sz="quarter" idx="12"/>
          </p:nvPr>
        </p:nvSpPr>
        <p:spPr/>
        <p:txBody>
          <a:bodyPr/>
          <a:lstStyle>
            <a:lvl1pPr>
              <a:spcBef>
                <a:spcPct val="0"/>
              </a:spcBef>
              <a:buFontTx/>
              <a:buNone/>
              <a:defRPr/>
            </a:lvl1pPr>
          </a:lstStyle>
          <a:p>
            <a:pPr>
              <a:defRPr/>
            </a:pPr>
            <a:fld id="{A1A82503-3D9C-4C70-A09D-CDE74A8525CC}" type="slidenum">
              <a:rPr lang="hu-HU"/>
              <a:pPr>
                <a:defRPr/>
              </a:pPr>
              <a:t>‹#›</a:t>
            </a:fld>
            <a:endParaRPr lang="hu-HU"/>
          </a:p>
        </p:txBody>
      </p:sp>
    </p:spTree>
    <p:extLst>
      <p:ext uri="{BB962C8B-B14F-4D97-AF65-F5344CB8AC3E}">
        <p14:creationId xmlns:p14="http://schemas.microsoft.com/office/powerpoint/2010/main" xmlns="" val="24308961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3"/>
          <p:cNvSpPr>
            <a:spLocks noGrp="1"/>
          </p:cNvSpPr>
          <p:nvPr>
            <p:ph type="dt" sz="half" idx="10"/>
          </p:nvPr>
        </p:nvSpPr>
        <p:spPr/>
        <p:txBody>
          <a:bodyPr/>
          <a:lstStyle>
            <a:lvl1pPr>
              <a:spcBef>
                <a:spcPct val="0"/>
              </a:spcBef>
              <a:buFontTx/>
              <a:buNone/>
              <a:defRPr/>
            </a:lvl1pPr>
          </a:lstStyle>
          <a:p>
            <a:pPr>
              <a:defRPr/>
            </a:pPr>
            <a:endParaRPr lang="hu-HU"/>
          </a:p>
        </p:txBody>
      </p:sp>
      <p:sp>
        <p:nvSpPr>
          <p:cNvPr id="6" name="Élőláb helye 4"/>
          <p:cNvSpPr>
            <a:spLocks noGrp="1"/>
          </p:cNvSpPr>
          <p:nvPr>
            <p:ph type="ftr" sz="quarter" idx="11"/>
          </p:nvPr>
        </p:nvSpPr>
        <p:spPr/>
        <p:txBody>
          <a:bodyPr/>
          <a:lstStyle>
            <a:lvl1pPr>
              <a:spcBef>
                <a:spcPct val="0"/>
              </a:spcBef>
              <a:buFontTx/>
              <a:buNone/>
              <a:defRPr/>
            </a:lvl1pPr>
          </a:lstStyle>
          <a:p>
            <a:pPr>
              <a:defRPr/>
            </a:pPr>
            <a:endParaRPr lang="hu-HU"/>
          </a:p>
        </p:txBody>
      </p:sp>
      <p:sp>
        <p:nvSpPr>
          <p:cNvPr id="7" name="Dia számának helye 5"/>
          <p:cNvSpPr>
            <a:spLocks noGrp="1"/>
          </p:cNvSpPr>
          <p:nvPr>
            <p:ph type="sldNum" sz="quarter" idx="12"/>
          </p:nvPr>
        </p:nvSpPr>
        <p:spPr/>
        <p:txBody>
          <a:bodyPr/>
          <a:lstStyle>
            <a:lvl1pPr>
              <a:spcBef>
                <a:spcPct val="0"/>
              </a:spcBef>
              <a:buFontTx/>
              <a:buNone/>
              <a:defRPr/>
            </a:lvl1pPr>
          </a:lstStyle>
          <a:p>
            <a:pPr>
              <a:defRPr/>
            </a:pPr>
            <a:fld id="{3FA9AB72-25D2-43FE-8B1E-E883A4448733}" type="slidenum">
              <a:rPr lang="hu-HU"/>
              <a:pPr>
                <a:defRPr/>
              </a:pPr>
              <a:t>‹#›</a:t>
            </a:fld>
            <a:endParaRPr lang="hu-HU"/>
          </a:p>
        </p:txBody>
      </p:sp>
    </p:spTree>
    <p:extLst>
      <p:ext uri="{BB962C8B-B14F-4D97-AF65-F5344CB8AC3E}">
        <p14:creationId xmlns:p14="http://schemas.microsoft.com/office/powerpoint/2010/main" xmlns="" val="39075975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3"/>
          <p:cNvSpPr>
            <a:spLocks noGrp="1"/>
          </p:cNvSpPr>
          <p:nvPr>
            <p:ph type="dt" sz="half" idx="10"/>
          </p:nvPr>
        </p:nvSpPr>
        <p:spPr/>
        <p:txBody>
          <a:bodyPr/>
          <a:lstStyle>
            <a:lvl1pPr>
              <a:spcBef>
                <a:spcPct val="0"/>
              </a:spcBef>
              <a:buFontTx/>
              <a:buNone/>
              <a:defRPr/>
            </a:lvl1pPr>
          </a:lstStyle>
          <a:p>
            <a:pPr>
              <a:defRPr/>
            </a:pPr>
            <a:endParaRPr lang="hu-HU"/>
          </a:p>
        </p:txBody>
      </p:sp>
      <p:sp>
        <p:nvSpPr>
          <p:cNvPr id="8" name="Élőláb helye 4"/>
          <p:cNvSpPr>
            <a:spLocks noGrp="1"/>
          </p:cNvSpPr>
          <p:nvPr>
            <p:ph type="ftr" sz="quarter" idx="11"/>
          </p:nvPr>
        </p:nvSpPr>
        <p:spPr/>
        <p:txBody>
          <a:bodyPr/>
          <a:lstStyle>
            <a:lvl1pPr>
              <a:spcBef>
                <a:spcPct val="0"/>
              </a:spcBef>
              <a:buFontTx/>
              <a:buNone/>
              <a:defRPr/>
            </a:lvl1pPr>
          </a:lstStyle>
          <a:p>
            <a:pPr>
              <a:defRPr/>
            </a:pPr>
            <a:endParaRPr lang="hu-HU"/>
          </a:p>
        </p:txBody>
      </p:sp>
      <p:sp>
        <p:nvSpPr>
          <p:cNvPr id="9" name="Dia számának helye 5"/>
          <p:cNvSpPr>
            <a:spLocks noGrp="1"/>
          </p:cNvSpPr>
          <p:nvPr>
            <p:ph type="sldNum" sz="quarter" idx="12"/>
          </p:nvPr>
        </p:nvSpPr>
        <p:spPr/>
        <p:txBody>
          <a:bodyPr/>
          <a:lstStyle>
            <a:lvl1pPr>
              <a:spcBef>
                <a:spcPct val="0"/>
              </a:spcBef>
              <a:buFontTx/>
              <a:buNone/>
              <a:defRPr/>
            </a:lvl1pPr>
          </a:lstStyle>
          <a:p>
            <a:pPr>
              <a:defRPr/>
            </a:pPr>
            <a:fld id="{3C4FF27C-8A4C-4CC9-949C-2848660DAFD7}" type="slidenum">
              <a:rPr lang="hu-HU"/>
              <a:pPr>
                <a:defRPr/>
              </a:pPr>
              <a:t>‹#›</a:t>
            </a:fld>
            <a:endParaRPr lang="hu-HU"/>
          </a:p>
        </p:txBody>
      </p:sp>
    </p:spTree>
    <p:extLst>
      <p:ext uri="{BB962C8B-B14F-4D97-AF65-F5344CB8AC3E}">
        <p14:creationId xmlns:p14="http://schemas.microsoft.com/office/powerpoint/2010/main" xmlns="" val="35076884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3"/>
          <p:cNvSpPr>
            <a:spLocks noGrp="1"/>
          </p:cNvSpPr>
          <p:nvPr>
            <p:ph type="dt" sz="half" idx="10"/>
          </p:nvPr>
        </p:nvSpPr>
        <p:spPr/>
        <p:txBody>
          <a:bodyPr/>
          <a:lstStyle>
            <a:lvl1pPr>
              <a:spcBef>
                <a:spcPct val="0"/>
              </a:spcBef>
              <a:buFontTx/>
              <a:buNone/>
              <a:defRPr/>
            </a:lvl1pPr>
          </a:lstStyle>
          <a:p>
            <a:pPr>
              <a:defRPr/>
            </a:pPr>
            <a:endParaRPr lang="hu-HU"/>
          </a:p>
        </p:txBody>
      </p:sp>
      <p:sp>
        <p:nvSpPr>
          <p:cNvPr id="4" name="Élőláb helye 4"/>
          <p:cNvSpPr>
            <a:spLocks noGrp="1"/>
          </p:cNvSpPr>
          <p:nvPr>
            <p:ph type="ftr" sz="quarter" idx="11"/>
          </p:nvPr>
        </p:nvSpPr>
        <p:spPr/>
        <p:txBody>
          <a:bodyPr/>
          <a:lstStyle>
            <a:lvl1pPr>
              <a:spcBef>
                <a:spcPct val="0"/>
              </a:spcBef>
              <a:buFontTx/>
              <a:buNone/>
              <a:defRPr/>
            </a:lvl1pPr>
          </a:lstStyle>
          <a:p>
            <a:pPr>
              <a:defRPr/>
            </a:pPr>
            <a:endParaRPr lang="hu-HU"/>
          </a:p>
        </p:txBody>
      </p:sp>
      <p:sp>
        <p:nvSpPr>
          <p:cNvPr id="5" name="Dia számának helye 5"/>
          <p:cNvSpPr>
            <a:spLocks noGrp="1"/>
          </p:cNvSpPr>
          <p:nvPr>
            <p:ph type="sldNum" sz="quarter" idx="12"/>
          </p:nvPr>
        </p:nvSpPr>
        <p:spPr/>
        <p:txBody>
          <a:bodyPr/>
          <a:lstStyle>
            <a:lvl1pPr>
              <a:spcBef>
                <a:spcPct val="0"/>
              </a:spcBef>
              <a:buFontTx/>
              <a:buNone/>
              <a:defRPr/>
            </a:lvl1pPr>
          </a:lstStyle>
          <a:p>
            <a:pPr>
              <a:defRPr/>
            </a:pPr>
            <a:fld id="{C0EB7C92-B1B5-479D-97A9-40B8F9736653}" type="slidenum">
              <a:rPr lang="hu-HU"/>
              <a:pPr>
                <a:defRPr/>
              </a:pPr>
              <a:t>‹#›</a:t>
            </a:fld>
            <a:endParaRPr lang="hu-HU"/>
          </a:p>
        </p:txBody>
      </p:sp>
    </p:spTree>
    <p:extLst>
      <p:ext uri="{BB962C8B-B14F-4D97-AF65-F5344CB8AC3E}">
        <p14:creationId xmlns:p14="http://schemas.microsoft.com/office/powerpoint/2010/main" xmlns="" val="38058968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3"/>
          <p:cNvSpPr>
            <a:spLocks noGrp="1"/>
          </p:cNvSpPr>
          <p:nvPr>
            <p:ph type="dt" sz="half" idx="10"/>
          </p:nvPr>
        </p:nvSpPr>
        <p:spPr/>
        <p:txBody>
          <a:bodyPr/>
          <a:lstStyle>
            <a:lvl1pPr>
              <a:spcBef>
                <a:spcPct val="0"/>
              </a:spcBef>
              <a:buFontTx/>
              <a:buNone/>
              <a:defRPr/>
            </a:lvl1pPr>
          </a:lstStyle>
          <a:p>
            <a:pPr>
              <a:defRPr/>
            </a:pPr>
            <a:endParaRPr lang="hu-HU"/>
          </a:p>
        </p:txBody>
      </p:sp>
      <p:sp>
        <p:nvSpPr>
          <p:cNvPr id="3" name="Élőláb helye 4"/>
          <p:cNvSpPr>
            <a:spLocks noGrp="1"/>
          </p:cNvSpPr>
          <p:nvPr>
            <p:ph type="ftr" sz="quarter" idx="11"/>
          </p:nvPr>
        </p:nvSpPr>
        <p:spPr/>
        <p:txBody>
          <a:bodyPr/>
          <a:lstStyle>
            <a:lvl1pPr>
              <a:spcBef>
                <a:spcPct val="0"/>
              </a:spcBef>
              <a:buFontTx/>
              <a:buNone/>
              <a:defRPr/>
            </a:lvl1pPr>
          </a:lstStyle>
          <a:p>
            <a:pPr>
              <a:defRPr/>
            </a:pPr>
            <a:endParaRPr lang="hu-HU"/>
          </a:p>
        </p:txBody>
      </p:sp>
      <p:sp>
        <p:nvSpPr>
          <p:cNvPr id="4" name="Dia számának helye 5"/>
          <p:cNvSpPr>
            <a:spLocks noGrp="1"/>
          </p:cNvSpPr>
          <p:nvPr>
            <p:ph type="sldNum" sz="quarter" idx="12"/>
          </p:nvPr>
        </p:nvSpPr>
        <p:spPr/>
        <p:txBody>
          <a:bodyPr/>
          <a:lstStyle>
            <a:lvl1pPr>
              <a:spcBef>
                <a:spcPct val="0"/>
              </a:spcBef>
              <a:buFontTx/>
              <a:buNone/>
              <a:defRPr/>
            </a:lvl1pPr>
          </a:lstStyle>
          <a:p>
            <a:pPr>
              <a:defRPr/>
            </a:pPr>
            <a:fld id="{1C6A0880-BD07-4B60-B916-6A999CF2B1DA}" type="slidenum">
              <a:rPr lang="hu-HU"/>
              <a:pPr>
                <a:defRPr/>
              </a:pPr>
              <a:t>‹#›</a:t>
            </a:fld>
            <a:endParaRPr lang="hu-HU"/>
          </a:p>
        </p:txBody>
      </p:sp>
    </p:spTree>
    <p:extLst>
      <p:ext uri="{BB962C8B-B14F-4D97-AF65-F5344CB8AC3E}">
        <p14:creationId xmlns:p14="http://schemas.microsoft.com/office/powerpoint/2010/main" xmlns="" val="5934753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3"/>
          <p:cNvSpPr>
            <a:spLocks noGrp="1"/>
          </p:cNvSpPr>
          <p:nvPr>
            <p:ph type="dt" sz="half" idx="10"/>
          </p:nvPr>
        </p:nvSpPr>
        <p:spPr/>
        <p:txBody>
          <a:bodyPr/>
          <a:lstStyle>
            <a:lvl1pPr>
              <a:spcBef>
                <a:spcPct val="0"/>
              </a:spcBef>
              <a:buFontTx/>
              <a:buNone/>
              <a:defRPr/>
            </a:lvl1pPr>
          </a:lstStyle>
          <a:p>
            <a:pPr>
              <a:defRPr/>
            </a:pPr>
            <a:endParaRPr lang="hu-HU"/>
          </a:p>
        </p:txBody>
      </p:sp>
      <p:sp>
        <p:nvSpPr>
          <p:cNvPr id="6" name="Élőláb helye 4"/>
          <p:cNvSpPr>
            <a:spLocks noGrp="1"/>
          </p:cNvSpPr>
          <p:nvPr>
            <p:ph type="ftr" sz="quarter" idx="11"/>
          </p:nvPr>
        </p:nvSpPr>
        <p:spPr/>
        <p:txBody>
          <a:bodyPr/>
          <a:lstStyle>
            <a:lvl1pPr>
              <a:spcBef>
                <a:spcPct val="0"/>
              </a:spcBef>
              <a:buFontTx/>
              <a:buNone/>
              <a:defRPr/>
            </a:lvl1pPr>
          </a:lstStyle>
          <a:p>
            <a:pPr>
              <a:defRPr/>
            </a:pPr>
            <a:endParaRPr lang="hu-HU"/>
          </a:p>
        </p:txBody>
      </p:sp>
      <p:sp>
        <p:nvSpPr>
          <p:cNvPr id="7" name="Dia számának helye 5"/>
          <p:cNvSpPr>
            <a:spLocks noGrp="1"/>
          </p:cNvSpPr>
          <p:nvPr>
            <p:ph type="sldNum" sz="quarter" idx="12"/>
          </p:nvPr>
        </p:nvSpPr>
        <p:spPr/>
        <p:txBody>
          <a:bodyPr/>
          <a:lstStyle>
            <a:lvl1pPr>
              <a:spcBef>
                <a:spcPct val="0"/>
              </a:spcBef>
              <a:buFontTx/>
              <a:buNone/>
              <a:defRPr/>
            </a:lvl1pPr>
          </a:lstStyle>
          <a:p>
            <a:pPr>
              <a:defRPr/>
            </a:pPr>
            <a:fld id="{7560A73B-D2BC-44C0-BEF5-13157E3389F1}" type="slidenum">
              <a:rPr lang="hu-HU"/>
              <a:pPr>
                <a:defRPr/>
              </a:pPr>
              <a:t>‹#›</a:t>
            </a:fld>
            <a:endParaRPr lang="hu-HU"/>
          </a:p>
        </p:txBody>
      </p:sp>
    </p:spTree>
    <p:extLst>
      <p:ext uri="{BB962C8B-B14F-4D97-AF65-F5344CB8AC3E}">
        <p14:creationId xmlns:p14="http://schemas.microsoft.com/office/powerpoint/2010/main" xmlns="" val="11875224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3"/>
          <p:cNvSpPr>
            <a:spLocks noGrp="1"/>
          </p:cNvSpPr>
          <p:nvPr>
            <p:ph type="dt" sz="half" idx="10"/>
          </p:nvPr>
        </p:nvSpPr>
        <p:spPr/>
        <p:txBody>
          <a:bodyPr/>
          <a:lstStyle>
            <a:lvl1pPr>
              <a:spcBef>
                <a:spcPct val="0"/>
              </a:spcBef>
              <a:buFontTx/>
              <a:buNone/>
              <a:defRPr/>
            </a:lvl1pPr>
          </a:lstStyle>
          <a:p>
            <a:pPr>
              <a:defRPr/>
            </a:pPr>
            <a:endParaRPr lang="hu-HU"/>
          </a:p>
        </p:txBody>
      </p:sp>
      <p:sp>
        <p:nvSpPr>
          <p:cNvPr id="6" name="Élőláb helye 4"/>
          <p:cNvSpPr>
            <a:spLocks noGrp="1"/>
          </p:cNvSpPr>
          <p:nvPr>
            <p:ph type="ftr" sz="quarter" idx="11"/>
          </p:nvPr>
        </p:nvSpPr>
        <p:spPr/>
        <p:txBody>
          <a:bodyPr/>
          <a:lstStyle>
            <a:lvl1pPr>
              <a:spcBef>
                <a:spcPct val="0"/>
              </a:spcBef>
              <a:buFontTx/>
              <a:buNone/>
              <a:defRPr/>
            </a:lvl1pPr>
          </a:lstStyle>
          <a:p>
            <a:pPr>
              <a:defRPr/>
            </a:pPr>
            <a:endParaRPr lang="hu-HU"/>
          </a:p>
        </p:txBody>
      </p:sp>
      <p:sp>
        <p:nvSpPr>
          <p:cNvPr id="7" name="Dia számának helye 5"/>
          <p:cNvSpPr>
            <a:spLocks noGrp="1"/>
          </p:cNvSpPr>
          <p:nvPr>
            <p:ph type="sldNum" sz="quarter" idx="12"/>
          </p:nvPr>
        </p:nvSpPr>
        <p:spPr/>
        <p:txBody>
          <a:bodyPr/>
          <a:lstStyle>
            <a:lvl1pPr>
              <a:spcBef>
                <a:spcPct val="0"/>
              </a:spcBef>
              <a:buFontTx/>
              <a:buNone/>
              <a:defRPr/>
            </a:lvl1pPr>
          </a:lstStyle>
          <a:p>
            <a:pPr>
              <a:defRPr/>
            </a:pPr>
            <a:fld id="{F8774963-824E-4265-916F-4430B36140C4}" type="slidenum">
              <a:rPr lang="hu-HU"/>
              <a:pPr>
                <a:defRPr/>
              </a:pPr>
              <a:t>‹#›</a:t>
            </a:fld>
            <a:endParaRPr lang="hu-HU"/>
          </a:p>
        </p:txBody>
      </p:sp>
    </p:spTree>
    <p:extLst>
      <p:ext uri="{BB962C8B-B14F-4D97-AF65-F5344CB8AC3E}">
        <p14:creationId xmlns:p14="http://schemas.microsoft.com/office/powerpoint/2010/main" xmlns="" val="2752839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B04F0EE-22F6-4F46-B4A5-A3F33D142CED}" type="datetimeFigureOut">
              <a:rPr lang="en-US" smtClean="0"/>
              <a:pPr/>
              <a:t>10/11/2017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4AA4F3-5357-7640-A3E4-801872E3114C}" type="slidenum">
              <a:rPr lang="en-US" smtClean="0"/>
              <a:pPr/>
              <a:t>‹#›</a:t>
            </a:fld>
            <a:endParaRPr lang="en-US"/>
          </a:p>
        </p:txBody>
      </p:sp>
    </p:spTree>
    <p:extLst>
      <p:ext uri="{BB962C8B-B14F-4D97-AF65-F5344CB8AC3E}">
        <p14:creationId xmlns:p14="http://schemas.microsoft.com/office/powerpoint/2010/main" xmlns="" val="22207634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spcBef>
                <a:spcPct val="0"/>
              </a:spcBef>
              <a:buFontTx/>
              <a:buNone/>
              <a:defRPr/>
            </a:lvl1pPr>
          </a:lstStyle>
          <a:p>
            <a:pPr>
              <a:defRPr/>
            </a:pPr>
            <a:endParaRPr lang="hu-HU"/>
          </a:p>
        </p:txBody>
      </p:sp>
      <p:sp>
        <p:nvSpPr>
          <p:cNvPr id="5" name="Élőláb helye 4"/>
          <p:cNvSpPr>
            <a:spLocks noGrp="1"/>
          </p:cNvSpPr>
          <p:nvPr>
            <p:ph type="ftr" sz="quarter" idx="11"/>
          </p:nvPr>
        </p:nvSpPr>
        <p:spPr/>
        <p:txBody>
          <a:bodyPr/>
          <a:lstStyle>
            <a:lvl1pPr>
              <a:spcBef>
                <a:spcPct val="0"/>
              </a:spcBef>
              <a:buFontTx/>
              <a:buNone/>
              <a:defRPr/>
            </a:lvl1pPr>
          </a:lstStyle>
          <a:p>
            <a:pPr>
              <a:defRPr/>
            </a:pPr>
            <a:endParaRPr lang="hu-HU"/>
          </a:p>
        </p:txBody>
      </p:sp>
      <p:sp>
        <p:nvSpPr>
          <p:cNvPr id="6" name="Dia számának helye 5"/>
          <p:cNvSpPr>
            <a:spLocks noGrp="1"/>
          </p:cNvSpPr>
          <p:nvPr>
            <p:ph type="sldNum" sz="quarter" idx="12"/>
          </p:nvPr>
        </p:nvSpPr>
        <p:spPr/>
        <p:txBody>
          <a:bodyPr/>
          <a:lstStyle>
            <a:lvl1pPr>
              <a:spcBef>
                <a:spcPct val="0"/>
              </a:spcBef>
              <a:buFontTx/>
              <a:buNone/>
              <a:defRPr/>
            </a:lvl1pPr>
          </a:lstStyle>
          <a:p>
            <a:pPr>
              <a:defRPr/>
            </a:pPr>
            <a:fld id="{517CD46A-1686-428D-ADDA-0B8D5DCA0F13}" type="slidenum">
              <a:rPr lang="hu-HU"/>
              <a:pPr>
                <a:defRPr/>
              </a:pPr>
              <a:t>‹#›</a:t>
            </a:fld>
            <a:endParaRPr lang="hu-HU"/>
          </a:p>
        </p:txBody>
      </p:sp>
    </p:spTree>
    <p:extLst>
      <p:ext uri="{BB962C8B-B14F-4D97-AF65-F5344CB8AC3E}">
        <p14:creationId xmlns:p14="http://schemas.microsoft.com/office/powerpoint/2010/main" xmlns="" val="40663067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spcBef>
                <a:spcPct val="0"/>
              </a:spcBef>
              <a:buFontTx/>
              <a:buNone/>
              <a:defRPr/>
            </a:lvl1pPr>
          </a:lstStyle>
          <a:p>
            <a:pPr>
              <a:defRPr/>
            </a:pPr>
            <a:endParaRPr lang="hu-HU"/>
          </a:p>
        </p:txBody>
      </p:sp>
      <p:sp>
        <p:nvSpPr>
          <p:cNvPr id="5" name="Élőláb helye 4"/>
          <p:cNvSpPr>
            <a:spLocks noGrp="1"/>
          </p:cNvSpPr>
          <p:nvPr>
            <p:ph type="ftr" sz="quarter" idx="11"/>
          </p:nvPr>
        </p:nvSpPr>
        <p:spPr/>
        <p:txBody>
          <a:bodyPr/>
          <a:lstStyle>
            <a:lvl1pPr>
              <a:spcBef>
                <a:spcPct val="0"/>
              </a:spcBef>
              <a:buFontTx/>
              <a:buNone/>
              <a:defRPr/>
            </a:lvl1pPr>
          </a:lstStyle>
          <a:p>
            <a:pPr>
              <a:defRPr/>
            </a:pPr>
            <a:endParaRPr lang="hu-HU"/>
          </a:p>
        </p:txBody>
      </p:sp>
      <p:sp>
        <p:nvSpPr>
          <p:cNvPr id="6" name="Dia számának helye 5"/>
          <p:cNvSpPr>
            <a:spLocks noGrp="1"/>
          </p:cNvSpPr>
          <p:nvPr>
            <p:ph type="sldNum" sz="quarter" idx="12"/>
          </p:nvPr>
        </p:nvSpPr>
        <p:spPr/>
        <p:txBody>
          <a:bodyPr/>
          <a:lstStyle>
            <a:lvl1pPr>
              <a:spcBef>
                <a:spcPct val="0"/>
              </a:spcBef>
              <a:buFontTx/>
              <a:buNone/>
              <a:defRPr/>
            </a:lvl1pPr>
          </a:lstStyle>
          <a:p>
            <a:pPr>
              <a:defRPr/>
            </a:pPr>
            <a:fld id="{D6F9B5C4-A2DE-4956-97AA-4F17A1AF155B}" type="slidenum">
              <a:rPr lang="hu-HU"/>
              <a:pPr>
                <a:defRPr/>
              </a:pPr>
              <a:t>‹#›</a:t>
            </a:fld>
            <a:endParaRPr lang="hu-HU"/>
          </a:p>
        </p:txBody>
      </p:sp>
    </p:spTree>
    <p:extLst>
      <p:ext uri="{BB962C8B-B14F-4D97-AF65-F5344CB8AC3E}">
        <p14:creationId xmlns:p14="http://schemas.microsoft.com/office/powerpoint/2010/main" xmlns="" val="11754428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hu-HU"/>
          </a:p>
        </p:txBody>
      </p:sp>
      <p:sp>
        <p:nvSpPr>
          <p:cNvPr id="4" name="Dátum helye 3"/>
          <p:cNvSpPr>
            <a:spLocks noGrp="1"/>
          </p:cNvSpPr>
          <p:nvPr>
            <p:ph type="dt" sz="half" idx="10"/>
          </p:nvPr>
        </p:nvSpPr>
        <p:spPr/>
        <p:txBody>
          <a:bodyPr/>
          <a:lstStyle>
            <a:lvl1pPr>
              <a:spcBef>
                <a:spcPct val="0"/>
              </a:spcBef>
              <a:buFontTx/>
              <a:buNone/>
              <a:defRPr/>
            </a:lvl1pPr>
          </a:lstStyle>
          <a:p>
            <a:pPr>
              <a:defRPr/>
            </a:pPr>
            <a:endParaRPr lang="hu-HU"/>
          </a:p>
        </p:txBody>
      </p:sp>
      <p:sp>
        <p:nvSpPr>
          <p:cNvPr id="5" name="Élőláb helye 4"/>
          <p:cNvSpPr>
            <a:spLocks noGrp="1"/>
          </p:cNvSpPr>
          <p:nvPr>
            <p:ph type="ftr" sz="quarter" idx="11"/>
          </p:nvPr>
        </p:nvSpPr>
        <p:spPr/>
        <p:txBody>
          <a:bodyPr/>
          <a:lstStyle>
            <a:lvl1pPr>
              <a:spcBef>
                <a:spcPct val="0"/>
              </a:spcBef>
              <a:buFontTx/>
              <a:buNone/>
              <a:defRPr/>
            </a:lvl1pPr>
          </a:lstStyle>
          <a:p>
            <a:pPr>
              <a:defRPr/>
            </a:pPr>
            <a:endParaRPr lang="hu-HU"/>
          </a:p>
        </p:txBody>
      </p:sp>
      <p:sp>
        <p:nvSpPr>
          <p:cNvPr id="6" name="Dia számának helye 5"/>
          <p:cNvSpPr>
            <a:spLocks noGrp="1"/>
          </p:cNvSpPr>
          <p:nvPr>
            <p:ph type="sldNum" sz="quarter" idx="12"/>
          </p:nvPr>
        </p:nvSpPr>
        <p:spPr/>
        <p:txBody>
          <a:bodyPr/>
          <a:lstStyle>
            <a:lvl1pPr>
              <a:spcBef>
                <a:spcPct val="0"/>
              </a:spcBef>
              <a:buFontTx/>
              <a:buNone/>
              <a:defRPr/>
            </a:lvl1pPr>
          </a:lstStyle>
          <a:p>
            <a:pPr>
              <a:defRPr/>
            </a:pPr>
            <a:fld id="{3717CDB5-4CAB-4272-9E0F-C2E7829C997A}" type="slidenum">
              <a:rPr lang="hu-HU"/>
              <a:pPr>
                <a:defRPr/>
              </a:pPr>
              <a:t>‹#›</a:t>
            </a:fld>
            <a:endParaRPr lang="hu-HU"/>
          </a:p>
        </p:txBody>
      </p:sp>
    </p:spTree>
    <p:extLst>
      <p:ext uri="{BB962C8B-B14F-4D97-AF65-F5344CB8AC3E}">
        <p14:creationId xmlns:p14="http://schemas.microsoft.com/office/powerpoint/2010/main" xmlns="" val="32988292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spcBef>
                <a:spcPct val="0"/>
              </a:spcBef>
              <a:buFontTx/>
              <a:buNone/>
              <a:defRPr/>
            </a:lvl1pPr>
          </a:lstStyle>
          <a:p>
            <a:pPr>
              <a:defRPr/>
            </a:pPr>
            <a:endParaRPr lang="hu-HU"/>
          </a:p>
        </p:txBody>
      </p:sp>
      <p:sp>
        <p:nvSpPr>
          <p:cNvPr id="5" name="Élőláb helye 4"/>
          <p:cNvSpPr>
            <a:spLocks noGrp="1"/>
          </p:cNvSpPr>
          <p:nvPr>
            <p:ph type="ftr" sz="quarter" idx="11"/>
          </p:nvPr>
        </p:nvSpPr>
        <p:spPr/>
        <p:txBody>
          <a:bodyPr/>
          <a:lstStyle>
            <a:lvl1pPr>
              <a:spcBef>
                <a:spcPct val="0"/>
              </a:spcBef>
              <a:buFontTx/>
              <a:buNone/>
              <a:defRPr/>
            </a:lvl1pPr>
          </a:lstStyle>
          <a:p>
            <a:pPr>
              <a:defRPr/>
            </a:pPr>
            <a:endParaRPr lang="hu-HU"/>
          </a:p>
        </p:txBody>
      </p:sp>
      <p:sp>
        <p:nvSpPr>
          <p:cNvPr id="6" name="Dia számának helye 5"/>
          <p:cNvSpPr>
            <a:spLocks noGrp="1"/>
          </p:cNvSpPr>
          <p:nvPr>
            <p:ph type="sldNum" sz="quarter" idx="12"/>
          </p:nvPr>
        </p:nvSpPr>
        <p:spPr/>
        <p:txBody>
          <a:bodyPr/>
          <a:lstStyle>
            <a:lvl1pPr>
              <a:spcBef>
                <a:spcPct val="0"/>
              </a:spcBef>
              <a:buFontTx/>
              <a:buNone/>
              <a:defRPr/>
            </a:lvl1pPr>
          </a:lstStyle>
          <a:p>
            <a:pPr>
              <a:defRPr/>
            </a:pPr>
            <a:fld id="{316B48E9-2CD0-4E26-BD4A-D35858917A74}" type="slidenum">
              <a:rPr lang="hu-HU"/>
              <a:pPr>
                <a:defRPr/>
              </a:pPr>
              <a:t>‹#›</a:t>
            </a:fld>
            <a:endParaRPr lang="hu-HU"/>
          </a:p>
        </p:txBody>
      </p:sp>
    </p:spTree>
    <p:extLst>
      <p:ext uri="{BB962C8B-B14F-4D97-AF65-F5344CB8AC3E}">
        <p14:creationId xmlns:p14="http://schemas.microsoft.com/office/powerpoint/2010/main" xmlns="" val="929665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lvl1pPr>
              <a:spcBef>
                <a:spcPct val="0"/>
              </a:spcBef>
              <a:buFontTx/>
              <a:buNone/>
              <a:defRPr/>
            </a:lvl1pPr>
          </a:lstStyle>
          <a:p>
            <a:pPr>
              <a:defRPr/>
            </a:pPr>
            <a:endParaRPr lang="hu-HU"/>
          </a:p>
        </p:txBody>
      </p:sp>
      <p:sp>
        <p:nvSpPr>
          <p:cNvPr id="5" name="Élőláb helye 4"/>
          <p:cNvSpPr>
            <a:spLocks noGrp="1"/>
          </p:cNvSpPr>
          <p:nvPr>
            <p:ph type="ftr" sz="quarter" idx="11"/>
          </p:nvPr>
        </p:nvSpPr>
        <p:spPr/>
        <p:txBody>
          <a:bodyPr/>
          <a:lstStyle>
            <a:lvl1pPr>
              <a:spcBef>
                <a:spcPct val="0"/>
              </a:spcBef>
              <a:buFontTx/>
              <a:buNone/>
              <a:defRPr/>
            </a:lvl1pPr>
          </a:lstStyle>
          <a:p>
            <a:pPr>
              <a:defRPr/>
            </a:pPr>
            <a:endParaRPr lang="hu-HU"/>
          </a:p>
        </p:txBody>
      </p:sp>
      <p:sp>
        <p:nvSpPr>
          <p:cNvPr id="6" name="Dia számának helye 5"/>
          <p:cNvSpPr>
            <a:spLocks noGrp="1"/>
          </p:cNvSpPr>
          <p:nvPr>
            <p:ph type="sldNum" sz="quarter" idx="12"/>
          </p:nvPr>
        </p:nvSpPr>
        <p:spPr/>
        <p:txBody>
          <a:bodyPr/>
          <a:lstStyle>
            <a:lvl1pPr>
              <a:spcBef>
                <a:spcPct val="0"/>
              </a:spcBef>
              <a:buFontTx/>
              <a:buNone/>
              <a:defRPr/>
            </a:lvl1pPr>
          </a:lstStyle>
          <a:p>
            <a:pPr>
              <a:defRPr/>
            </a:pPr>
            <a:fld id="{A1A82503-3D9C-4C70-A09D-CDE74A8525CC}" type="slidenum">
              <a:rPr lang="hu-HU"/>
              <a:pPr>
                <a:defRPr/>
              </a:pPr>
              <a:t>‹#›</a:t>
            </a:fld>
            <a:endParaRPr lang="hu-HU"/>
          </a:p>
        </p:txBody>
      </p:sp>
    </p:spTree>
    <p:extLst>
      <p:ext uri="{BB962C8B-B14F-4D97-AF65-F5344CB8AC3E}">
        <p14:creationId xmlns:p14="http://schemas.microsoft.com/office/powerpoint/2010/main" xmlns="" val="30510446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3"/>
          <p:cNvSpPr>
            <a:spLocks noGrp="1"/>
          </p:cNvSpPr>
          <p:nvPr>
            <p:ph type="dt" sz="half" idx="10"/>
          </p:nvPr>
        </p:nvSpPr>
        <p:spPr/>
        <p:txBody>
          <a:bodyPr/>
          <a:lstStyle>
            <a:lvl1pPr>
              <a:spcBef>
                <a:spcPct val="0"/>
              </a:spcBef>
              <a:buFontTx/>
              <a:buNone/>
              <a:defRPr/>
            </a:lvl1pPr>
          </a:lstStyle>
          <a:p>
            <a:pPr>
              <a:defRPr/>
            </a:pPr>
            <a:endParaRPr lang="hu-HU"/>
          </a:p>
        </p:txBody>
      </p:sp>
      <p:sp>
        <p:nvSpPr>
          <p:cNvPr id="6" name="Élőláb helye 4"/>
          <p:cNvSpPr>
            <a:spLocks noGrp="1"/>
          </p:cNvSpPr>
          <p:nvPr>
            <p:ph type="ftr" sz="quarter" idx="11"/>
          </p:nvPr>
        </p:nvSpPr>
        <p:spPr/>
        <p:txBody>
          <a:bodyPr/>
          <a:lstStyle>
            <a:lvl1pPr>
              <a:spcBef>
                <a:spcPct val="0"/>
              </a:spcBef>
              <a:buFontTx/>
              <a:buNone/>
              <a:defRPr/>
            </a:lvl1pPr>
          </a:lstStyle>
          <a:p>
            <a:pPr>
              <a:defRPr/>
            </a:pPr>
            <a:endParaRPr lang="hu-HU"/>
          </a:p>
        </p:txBody>
      </p:sp>
      <p:sp>
        <p:nvSpPr>
          <p:cNvPr id="7" name="Dia számának helye 5"/>
          <p:cNvSpPr>
            <a:spLocks noGrp="1"/>
          </p:cNvSpPr>
          <p:nvPr>
            <p:ph type="sldNum" sz="quarter" idx="12"/>
          </p:nvPr>
        </p:nvSpPr>
        <p:spPr/>
        <p:txBody>
          <a:bodyPr/>
          <a:lstStyle>
            <a:lvl1pPr>
              <a:spcBef>
                <a:spcPct val="0"/>
              </a:spcBef>
              <a:buFontTx/>
              <a:buNone/>
              <a:defRPr/>
            </a:lvl1pPr>
          </a:lstStyle>
          <a:p>
            <a:pPr>
              <a:defRPr/>
            </a:pPr>
            <a:fld id="{3FA9AB72-25D2-43FE-8B1E-E883A4448733}" type="slidenum">
              <a:rPr lang="hu-HU"/>
              <a:pPr>
                <a:defRPr/>
              </a:pPr>
              <a:t>‹#›</a:t>
            </a:fld>
            <a:endParaRPr lang="hu-HU"/>
          </a:p>
        </p:txBody>
      </p:sp>
    </p:spTree>
    <p:extLst>
      <p:ext uri="{BB962C8B-B14F-4D97-AF65-F5344CB8AC3E}">
        <p14:creationId xmlns:p14="http://schemas.microsoft.com/office/powerpoint/2010/main" xmlns="" val="28239604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3"/>
          <p:cNvSpPr>
            <a:spLocks noGrp="1"/>
          </p:cNvSpPr>
          <p:nvPr>
            <p:ph type="dt" sz="half" idx="10"/>
          </p:nvPr>
        </p:nvSpPr>
        <p:spPr/>
        <p:txBody>
          <a:bodyPr/>
          <a:lstStyle>
            <a:lvl1pPr>
              <a:spcBef>
                <a:spcPct val="0"/>
              </a:spcBef>
              <a:buFontTx/>
              <a:buNone/>
              <a:defRPr/>
            </a:lvl1pPr>
          </a:lstStyle>
          <a:p>
            <a:pPr>
              <a:defRPr/>
            </a:pPr>
            <a:endParaRPr lang="hu-HU"/>
          </a:p>
        </p:txBody>
      </p:sp>
      <p:sp>
        <p:nvSpPr>
          <p:cNvPr id="8" name="Élőláb helye 4"/>
          <p:cNvSpPr>
            <a:spLocks noGrp="1"/>
          </p:cNvSpPr>
          <p:nvPr>
            <p:ph type="ftr" sz="quarter" idx="11"/>
          </p:nvPr>
        </p:nvSpPr>
        <p:spPr/>
        <p:txBody>
          <a:bodyPr/>
          <a:lstStyle>
            <a:lvl1pPr>
              <a:spcBef>
                <a:spcPct val="0"/>
              </a:spcBef>
              <a:buFontTx/>
              <a:buNone/>
              <a:defRPr/>
            </a:lvl1pPr>
          </a:lstStyle>
          <a:p>
            <a:pPr>
              <a:defRPr/>
            </a:pPr>
            <a:endParaRPr lang="hu-HU"/>
          </a:p>
        </p:txBody>
      </p:sp>
      <p:sp>
        <p:nvSpPr>
          <p:cNvPr id="9" name="Dia számának helye 5"/>
          <p:cNvSpPr>
            <a:spLocks noGrp="1"/>
          </p:cNvSpPr>
          <p:nvPr>
            <p:ph type="sldNum" sz="quarter" idx="12"/>
          </p:nvPr>
        </p:nvSpPr>
        <p:spPr/>
        <p:txBody>
          <a:bodyPr/>
          <a:lstStyle>
            <a:lvl1pPr>
              <a:spcBef>
                <a:spcPct val="0"/>
              </a:spcBef>
              <a:buFontTx/>
              <a:buNone/>
              <a:defRPr/>
            </a:lvl1pPr>
          </a:lstStyle>
          <a:p>
            <a:pPr>
              <a:defRPr/>
            </a:pPr>
            <a:fld id="{3C4FF27C-8A4C-4CC9-949C-2848660DAFD7}" type="slidenum">
              <a:rPr lang="hu-HU"/>
              <a:pPr>
                <a:defRPr/>
              </a:pPr>
              <a:t>‹#›</a:t>
            </a:fld>
            <a:endParaRPr lang="hu-HU"/>
          </a:p>
        </p:txBody>
      </p:sp>
    </p:spTree>
    <p:extLst>
      <p:ext uri="{BB962C8B-B14F-4D97-AF65-F5344CB8AC3E}">
        <p14:creationId xmlns:p14="http://schemas.microsoft.com/office/powerpoint/2010/main" xmlns="" val="1231525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3"/>
          <p:cNvSpPr>
            <a:spLocks noGrp="1"/>
          </p:cNvSpPr>
          <p:nvPr>
            <p:ph type="dt" sz="half" idx="10"/>
          </p:nvPr>
        </p:nvSpPr>
        <p:spPr/>
        <p:txBody>
          <a:bodyPr/>
          <a:lstStyle>
            <a:lvl1pPr>
              <a:spcBef>
                <a:spcPct val="0"/>
              </a:spcBef>
              <a:buFontTx/>
              <a:buNone/>
              <a:defRPr/>
            </a:lvl1pPr>
          </a:lstStyle>
          <a:p>
            <a:pPr>
              <a:defRPr/>
            </a:pPr>
            <a:endParaRPr lang="hu-HU"/>
          </a:p>
        </p:txBody>
      </p:sp>
      <p:sp>
        <p:nvSpPr>
          <p:cNvPr id="4" name="Élőláb helye 4"/>
          <p:cNvSpPr>
            <a:spLocks noGrp="1"/>
          </p:cNvSpPr>
          <p:nvPr>
            <p:ph type="ftr" sz="quarter" idx="11"/>
          </p:nvPr>
        </p:nvSpPr>
        <p:spPr/>
        <p:txBody>
          <a:bodyPr/>
          <a:lstStyle>
            <a:lvl1pPr>
              <a:spcBef>
                <a:spcPct val="0"/>
              </a:spcBef>
              <a:buFontTx/>
              <a:buNone/>
              <a:defRPr/>
            </a:lvl1pPr>
          </a:lstStyle>
          <a:p>
            <a:pPr>
              <a:defRPr/>
            </a:pPr>
            <a:endParaRPr lang="hu-HU"/>
          </a:p>
        </p:txBody>
      </p:sp>
      <p:sp>
        <p:nvSpPr>
          <p:cNvPr id="5" name="Dia számának helye 5"/>
          <p:cNvSpPr>
            <a:spLocks noGrp="1"/>
          </p:cNvSpPr>
          <p:nvPr>
            <p:ph type="sldNum" sz="quarter" idx="12"/>
          </p:nvPr>
        </p:nvSpPr>
        <p:spPr/>
        <p:txBody>
          <a:bodyPr/>
          <a:lstStyle>
            <a:lvl1pPr>
              <a:spcBef>
                <a:spcPct val="0"/>
              </a:spcBef>
              <a:buFontTx/>
              <a:buNone/>
              <a:defRPr/>
            </a:lvl1pPr>
          </a:lstStyle>
          <a:p>
            <a:pPr>
              <a:defRPr/>
            </a:pPr>
            <a:fld id="{C0EB7C92-B1B5-479D-97A9-40B8F9736653}" type="slidenum">
              <a:rPr lang="hu-HU"/>
              <a:pPr>
                <a:defRPr/>
              </a:pPr>
              <a:t>‹#›</a:t>
            </a:fld>
            <a:endParaRPr lang="hu-HU"/>
          </a:p>
        </p:txBody>
      </p:sp>
    </p:spTree>
    <p:extLst>
      <p:ext uri="{BB962C8B-B14F-4D97-AF65-F5344CB8AC3E}">
        <p14:creationId xmlns:p14="http://schemas.microsoft.com/office/powerpoint/2010/main" xmlns="" val="1465151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3"/>
          <p:cNvSpPr>
            <a:spLocks noGrp="1"/>
          </p:cNvSpPr>
          <p:nvPr>
            <p:ph type="dt" sz="half" idx="10"/>
          </p:nvPr>
        </p:nvSpPr>
        <p:spPr/>
        <p:txBody>
          <a:bodyPr/>
          <a:lstStyle>
            <a:lvl1pPr>
              <a:spcBef>
                <a:spcPct val="0"/>
              </a:spcBef>
              <a:buFontTx/>
              <a:buNone/>
              <a:defRPr/>
            </a:lvl1pPr>
          </a:lstStyle>
          <a:p>
            <a:pPr>
              <a:defRPr/>
            </a:pPr>
            <a:endParaRPr lang="hu-HU"/>
          </a:p>
        </p:txBody>
      </p:sp>
      <p:sp>
        <p:nvSpPr>
          <p:cNvPr id="3" name="Élőláb helye 4"/>
          <p:cNvSpPr>
            <a:spLocks noGrp="1"/>
          </p:cNvSpPr>
          <p:nvPr>
            <p:ph type="ftr" sz="quarter" idx="11"/>
          </p:nvPr>
        </p:nvSpPr>
        <p:spPr/>
        <p:txBody>
          <a:bodyPr/>
          <a:lstStyle>
            <a:lvl1pPr>
              <a:spcBef>
                <a:spcPct val="0"/>
              </a:spcBef>
              <a:buFontTx/>
              <a:buNone/>
              <a:defRPr/>
            </a:lvl1pPr>
          </a:lstStyle>
          <a:p>
            <a:pPr>
              <a:defRPr/>
            </a:pPr>
            <a:endParaRPr lang="hu-HU"/>
          </a:p>
        </p:txBody>
      </p:sp>
      <p:sp>
        <p:nvSpPr>
          <p:cNvPr id="4" name="Dia számának helye 5"/>
          <p:cNvSpPr>
            <a:spLocks noGrp="1"/>
          </p:cNvSpPr>
          <p:nvPr>
            <p:ph type="sldNum" sz="quarter" idx="12"/>
          </p:nvPr>
        </p:nvSpPr>
        <p:spPr/>
        <p:txBody>
          <a:bodyPr/>
          <a:lstStyle>
            <a:lvl1pPr>
              <a:spcBef>
                <a:spcPct val="0"/>
              </a:spcBef>
              <a:buFontTx/>
              <a:buNone/>
              <a:defRPr/>
            </a:lvl1pPr>
          </a:lstStyle>
          <a:p>
            <a:pPr>
              <a:defRPr/>
            </a:pPr>
            <a:fld id="{1C6A0880-BD07-4B60-B916-6A999CF2B1DA}" type="slidenum">
              <a:rPr lang="hu-HU"/>
              <a:pPr>
                <a:defRPr/>
              </a:pPr>
              <a:t>‹#›</a:t>
            </a:fld>
            <a:endParaRPr lang="hu-HU"/>
          </a:p>
        </p:txBody>
      </p:sp>
    </p:spTree>
    <p:extLst>
      <p:ext uri="{BB962C8B-B14F-4D97-AF65-F5344CB8AC3E}">
        <p14:creationId xmlns:p14="http://schemas.microsoft.com/office/powerpoint/2010/main" xmlns="" val="32084745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3"/>
          <p:cNvSpPr>
            <a:spLocks noGrp="1"/>
          </p:cNvSpPr>
          <p:nvPr>
            <p:ph type="dt" sz="half" idx="10"/>
          </p:nvPr>
        </p:nvSpPr>
        <p:spPr/>
        <p:txBody>
          <a:bodyPr/>
          <a:lstStyle>
            <a:lvl1pPr>
              <a:spcBef>
                <a:spcPct val="0"/>
              </a:spcBef>
              <a:buFontTx/>
              <a:buNone/>
              <a:defRPr/>
            </a:lvl1pPr>
          </a:lstStyle>
          <a:p>
            <a:pPr>
              <a:defRPr/>
            </a:pPr>
            <a:endParaRPr lang="hu-HU"/>
          </a:p>
        </p:txBody>
      </p:sp>
      <p:sp>
        <p:nvSpPr>
          <p:cNvPr id="6" name="Élőláb helye 4"/>
          <p:cNvSpPr>
            <a:spLocks noGrp="1"/>
          </p:cNvSpPr>
          <p:nvPr>
            <p:ph type="ftr" sz="quarter" idx="11"/>
          </p:nvPr>
        </p:nvSpPr>
        <p:spPr/>
        <p:txBody>
          <a:bodyPr/>
          <a:lstStyle>
            <a:lvl1pPr>
              <a:spcBef>
                <a:spcPct val="0"/>
              </a:spcBef>
              <a:buFontTx/>
              <a:buNone/>
              <a:defRPr/>
            </a:lvl1pPr>
          </a:lstStyle>
          <a:p>
            <a:pPr>
              <a:defRPr/>
            </a:pPr>
            <a:endParaRPr lang="hu-HU"/>
          </a:p>
        </p:txBody>
      </p:sp>
      <p:sp>
        <p:nvSpPr>
          <p:cNvPr id="7" name="Dia számának helye 5"/>
          <p:cNvSpPr>
            <a:spLocks noGrp="1"/>
          </p:cNvSpPr>
          <p:nvPr>
            <p:ph type="sldNum" sz="quarter" idx="12"/>
          </p:nvPr>
        </p:nvSpPr>
        <p:spPr/>
        <p:txBody>
          <a:bodyPr/>
          <a:lstStyle>
            <a:lvl1pPr>
              <a:spcBef>
                <a:spcPct val="0"/>
              </a:spcBef>
              <a:buFontTx/>
              <a:buNone/>
              <a:defRPr/>
            </a:lvl1pPr>
          </a:lstStyle>
          <a:p>
            <a:pPr>
              <a:defRPr/>
            </a:pPr>
            <a:fld id="{7560A73B-D2BC-44C0-BEF5-13157E3389F1}" type="slidenum">
              <a:rPr lang="hu-HU"/>
              <a:pPr>
                <a:defRPr/>
              </a:pPr>
              <a:t>‹#›</a:t>
            </a:fld>
            <a:endParaRPr lang="hu-HU"/>
          </a:p>
        </p:txBody>
      </p:sp>
    </p:spTree>
    <p:extLst>
      <p:ext uri="{BB962C8B-B14F-4D97-AF65-F5344CB8AC3E}">
        <p14:creationId xmlns:p14="http://schemas.microsoft.com/office/powerpoint/2010/main" xmlns="" val="1878294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04F0EE-22F6-4F46-B4A5-A3F33D142CED}" type="datetimeFigureOut">
              <a:rPr lang="en-US" smtClean="0"/>
              <a:pPr/>
              <a:t>10/11/2017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4AA4F3-5357-7640-A3E4-801872E3114C}" type="slidenum">
              <a:rPr lang="en-US" smtClean="0"/>
              <a:pPr/>
              <a:t>‹#›</a:t>
            </a:fld>
            <a:endParaRPr lang="en-US"/>
          </a:p>
        </p:txBody>
      </p:sp>
    </p:spTree>
    <p:extLst>
      <p:ext uri="{BB962C8B-B14F-4D97-AF65-F5344CB8AC3E}">
        <p14:creationId xmlns:p14="http://schemas.microsoft.com/office/powerpoint/2010/main" xmlns="" val="4508943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3"/>
          <p:cNvSpPr>
            <a:spLocks noGrp="1"/>
          </p:cNvSpPr>
          <p:nvPr>
            <p:ph type="dt" sz="half" idx="10"/>
          </p:nvPr>
        </p:nvSpPr>
        <p:spPr/>
        <p:txBody>
          <a:bodyPr/>
          <a:lstStyle>
            <a:lvl1pPr>
              <a:spcBef>
                <a:spcPct val="0"/>
              </a:spcBef>
              <a:buFontTx/>
              <a:buNone/>
              <a:defRPr/>
            </a:lvl1pPr>
          </a:lstStyle>
          <a:p>
            <a:pPr>
              <a:defRPr/>
            </a:pPr>
            <a:endParaRPr lang="hu-HU"/>
          </a:p>
        </p:txBody>
      </p:sp>
      <p:sp>
        <p:nvSpPr>
          <p:cNvPr id="6" name="Élőláb helye 4"/>
          <p:cNvSpPr>
            <a:spLocks noGrp="1"/>
          </p:cNvSpPr>
          <p:nvPr>
            <p:ph type="ftr" sz="quarter" idx="11"/>
          </p:nvPr>
        </p:nvSpPr>
        <p:spPr/>
        <p:txBody>
          <a:bodyPr/>
          <a:lstStyle>
            <a:lvl1pPr>
              <a:spcBef>
                <a:spcPct val="0"/>
              </a:spcBef>
              <a:buFontTx/>
              <a:buNone/>
              <a:defRPr/>
            </a:lvl1pPr>
          </a:lstStyle>
          <a:p>
            <a:pPr>
              <a:defRPr/>
            </a:pPr>
            <a:endParaRPr lang="hu-HU"/>
          </a:p>
        </p:txBody>
      </p:sp>
      <p:sp>
        <p:nvSpPr>
          <p:cNvPr id="7" name="Dia számának helye 5"/>
          <p:cNvSpPr>
            <a:spLocks noGrp="1"/>
          </p:cNvSpPr>
          <p:nvPr>
            <p:ph type="sldNum" sz="quarter" idx="12"/>
          </p:nvPr>
        </p:nvSpPr>
        <p:spPr/>
        <p:txBody>
          <a:bodyPr/>
          <a:lstStyle>
            <a:lvl1pPr>
              <a:spcBef>
                <a:spcPct val="0"/>
              </a:spcBef>
              <a:buFontTx/>
              <a:buNone/>
              <a:defRPr/>
            </a:lvl1pPr>
          </a:lstStyle>
          <a:p>
            <a:pPr>
              <a:defRPr/>
            </a:pPr>
            <a:fld id="{F8774963-824E-4265-916F-4430B36140C4}" type="slidenum">
              <a:rPr lang="hu-HU"/>
              <a:pPr>
                <a:defRPr/>
              </a:pPr>
              <a:t>‹#›</a:t>
            </a:fld>
            <a:endParaRPr lang="hu-HU"/>
          </a:p>
        </p:txBody>
      </p:sp>
    </p:spTree>
    <p:extLst>
      <p:ext uri="{BB962C8B-B14F-4D97-AF65-F5344CB8AC3E}">
        <p14:creationId xmlns:p14="http://schemas.microsoft.com/office/powerpoint/2010/main" xmlns="" val="11023677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spcBef>
                <a:spcPct val="0"/>
              </a:spcBef>
              <a:buFontTx/>
              <a:buNone/>
              <a:defRPr/>
            </a:lvl1pPr>
          </a:lstStyle>
          <a:p>
            <a:pPr>
              <a:defRPr/>
            </a:pPr>
            <a:endParaRPr lang="hu-HU"/>
          </a:p>
        </p:txBody>
      </p:sp>
      <p:sp>
        <p:nvSpPr>
          <p:cNvPr id="5" name="Élőláb helye 4"/>
          <p:cNvSpPr>
            <a:spLocks noGrp="1"/>
          </p:cNvSpPr>
          <p:nvPr>
            <p:ph type="ftr" sz="quarter" idx="11"/>
          </p:nvPr>
        </p:nvSpPr>
        <p:spPr/>
        <p:txBody>
          <a:bodyPr/>
          <a:lstStyle>
            <a:lvl1pPr>
              <a:spcBef>
                <a:spcPct val="0"/>
              </a:spcBef>
              <a:buFontTx/>
              <a:buNone/>
              <a:defRPr/>
            </a:lvl1pPr>
          </a:lstStyle>
          <a:p>
            <a:pPr>
              <a:defRPr/>
            </a:pPr>
            <a:endParaRPr lang="hu-HU"/>
          </a:p>
        </p:txBody>
      </p:sp>
      <p:sp>
        <p:nvSpPr>
          <p:cNvPr id="6" name="Dia számának helye 5"/>
          <p:cNvSpPr>
            <a:spLocks noGrp="1"/>
          </p:cNvSpPr>
          <p:nvPr>
            <p:ph type="sldNum" sz="quarter" idx="12"/>
          </p:nvPr>
        </p:nvSpPr>
        <p:spPr/>
        <p:txBody>
          <a:bodyPr/>
          <a:lstStyle>
            <a:lvl1pPr>
              <a:spcBef>
                <a:spcPct val="0"/>
              </a:spcBef>
              <a:buFontTx/>
              <a:buNone/>
              <a:defRPr/>
            </a:lvl1pPr>
          </a:lstStyle>
          <a:p>
            <a:pPr>
              <a:defRPr/>
            </a:pPr>
            <a:fld id="{517CD46A-1686-428D-ADDA-0B8D5DCA0F13}" type="slidenum">
              <a:rPr lang="hu-HU"/>
              <a:pPr>
                <a:defRPr/>
              </a:pPr>
              <a:t>‹#›</a:t>
            </a:fld>
            <a:endParaRPr lang="hu-HU"/>
          </a:p>
        </p:txBody>
      </p:sp>
    </p:spTree>
    <p:extLst>
      <p:ext uri="{BB962C8B-B14F-4D97-AF65-F5344CB8AC3E}">
        <p14:creationId xmlns:p14="http://schemas.microsoft.com/office/powerpoint/2010/main" xmlns="" val="8432653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spcBef>
                <a:spcPct val="0"/>
              </a:spcBef>
              <a:buFontTx/>
              <a:buNone/>
              <a:defRPr/>
            </a:lvl1pPr>
          </a:lstStyle>
          <a:p>
            <a:pPr>
              <a:defRPr/>
            </a:pPr>
            <a:endParaRPr lang="hu-HU"/>
          </a:p>
        </p:txBody>
      </p:sp>
      <p:sp>
        <p:nvSpPr>
          <p:cNvPr id="5" name="Élőláb helye 4"/>
          <p:cNvSpPr>
            <a:spLocks noGrp="1"/>
          </p:cNvSpPr>
          <p:nvPr>
            <p:ph type="ftr" sz="quarter" idx="11"/>
          </p:nvPr>
        </p:nvSpPr>
        <p:spPr/>
        <p:txBody>
          <a:bodyPr/>
          <a:lstStyle>
            <a:lvl1pPr>
              <a:spcBef>
                <a:spcPct val="0"/>
              </a:spcBef>
              <a:buFontTx/>
              <a:buNone/>
              <a:defRPr/>
            </a:lvl1pPr>
          </a:lstStyle>
          <a:p>
            <a:pPr>
              <a:defRPr/>
            </a:pPr>
            <a:endParaRPr lang="hu-HU"/>
          </a:p>
        </p:txBody>
      </p:sp>
      <p:sp>
        <p:nvSpPr>
          <p:cNvPr id="6" name="Dia számának helye 5"/>
          <p:cNvSpPr>
            <a:spLocks noGrp="1"/>
          </p:cNvSpPr>
          <p:nvPr>
            <p:ph type="sldNum" sz="quarter" idx="12"/>
          </p:nvPr>
        </p:nvSpPr>
        <p:spPr/>
        <p:txBody>
          <a:bodyPr/>
          <a:lstStyle>
            <a:lvl1pPr>
              <a:spcBef>
                <a:spcPct val="0"/>
              </a:spcBef>
              <a:buFontTx/>
              <a:buNone/>
              <a:defRPr/>
            </a:lvl1pPr>
          </a:lstStyle>
          <a:p>
            <a:pPr>
              <a:defRPr/>
            </a:pPr>
            <a:fld id="{D6F9B5C4-A2DE-4956-97AA-4F17A1AF155B}" type="slidenum">
              <a:rPr lang="hu-HU"/>
              <a:pPr>
                <a:defRPr/>
              </a:pPr>
              <a:t>‹#›</a:t>
            </a:fld>
            <a:endParaRPr lang="hu-HU"/>
          </a:p>
        </p:txBody>
      </p:sp>
    </p:spTree>
    <p:extLst>
      <p:ext uri="{BB962C8B-B14F-4D97-AF65-F5344CB8AC3E}">
        <p14:creationId xmlns:p14="http://schemas.microsoft.com/office/powerpoint/2010/main" xmlns="" val="14375395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CEF3BB-0480-4C8E-B781-A014FBEA8079}"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xmlns="" val="40346476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E58669-DB1D-42DD-A509-FF6A196CCC39}"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xmlns="" val="25310263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F92793-3D6D-4163-96F9-5E587CF806F3}"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xmlns="" val="37988031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2F2618-A8B7-40F7-BDC0-5D907A107A6A}"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xmlns="" val="36971749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648A6CD-8E9A-49DE-8DE7-F26109DA5210}"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xmlns="" val="14094309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0CCFD6A-E272-449E-A625-011D192E40A2}"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xmlns="" val="42482641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653B5CA-97A3-453B-A2E9-70120F191B18}"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xmlns="" val="2292305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04F0EE-22F6-4F46-B4A5-A3F33D142CED}" type="datetimeFigureOut">
              <a:rPr lang="en-US" smtClean="0"/>
              <a:pPr/>
              <a:t>10/11/2017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4AA4F3-5357-7640-A3E4-801872E3114C}" type="slidenum">
              <a:rPr lang="en-US" smtClean="0"/>
              <a:pPr/>
              <a:t>‹#›</a:t>
            </a:fld>
            <a:endParaRPr lang="en-US"/>
          </a:p>
        </p:txBody>
      </p:sp>
    </p:spTree>
    <p:extLst>
      <p:ext uri="{BB962C8B-B14F-4D97-AF65-F5344CB8AC3E}">
        <p14:creationId xmlns:p14="http://schemas.microsoft.com/office/powerpoint/2010/main" xmlns="" val="41525431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465C5C-A8E7-4D4D-B91A-C5FAA1F75215}"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xmlns="" val="41187809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9A3FD2-6F47-427C-BA9E-0672FE03C73E}"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xmlns="" val="39625920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D19B7B-3B70-4FBC-8D7A-4E3DBB163796}"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xmlns="" val="34411149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515100" y="609600"/>
            <a:ext cx="1943100" cy="5486400"/>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685800" y="609600"/>
            <a:ext cx="5676900" cy="5486400"/>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BE0F3C-56F5-425B-BF9E-940F0B6440E0}"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xmlns="" val="3380035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04F0EE-22F6-4F46-B4A5-A3F33D142CED}" type="datetimeFigureOut">
              <a:rPr lang="en-US" smtClean="0"/>
              <a:pPr/>
              <a:t>10/11/2017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4AA4F3-5357-7640-A3E4-801872E3114C}" type="slidenum">
              <a:rPr lang="en-US" smtClean="0"/>
              <a:pPr/>
              <a:t>‹#›</a:t>
            </a:fld>
            <a:endParaRPr lang="en-US"/>
          </a:p>
        </p:txBody>
      </p:sp>
    </p:spTree>
    <p:extLst>
      <p:ext uri="{BB962C8B-B14F-4D97-AF65-F5344CB8AC3E}">
        <p14:creationId xmlns:p14="http://schemas.microsoft.com/office/powerpoint/2010/main" xmlns="" val="3366830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04F0EE-22F6-4F46-B4A5-A3F33D142CED}" type="datetimeFigureOut">
              <a:rPr lang="en-US" smtClean="0"/>
              <a:pPr/>
              <a:t>10/11/2017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4AA4F3-5357-7640-A3E4-801872E3114C}" type="slidenum">
              <a:rPr lang="en-US" smtClean="0"/>
              <a:pPr/>
              <a:t>‹#›</a:t>
            </a:fld>
            <a:endParaRPr lang="en-US"/>
          </a:p>
        </p:txBody>
      </p:sp>
    </p:spTree>
    <p:extLst>
      <p:ext uri="{BB962C8B-B14F-4D97-AF65-F5344CB8AC3E}">
        <p14:creationId xmlns:p14="http://schemas.microsoft.com/office/powerpoint/2010/main" xmlns="" val="25855251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u-HU" altLang="hu-HU" smtClean="0"/>
              <a:t>Mintacím szerkesztése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u-HU" altLang="hu-HU" smtClean="0"/>
              <a:t>Mintaszöveg szerkesztése</a:t>
            </a:r>
          </a:p>
          <a:p>
            <a:pPr lvl="1"/>
            <a:r>
              <a:rPr lang="hu-HU" altLang="hu-HU" smtClean="0"/>
              <a:t>Második szint</a:t>
            </a:r>
          </a:p>
          <a:p>
            <a:pPr lvl="2"/>
            <a:r>
              <a:rPr lang="hu-HU" altLang="hu-HU" smtClean="0"/>
              <a:t>Harmadik szint</a:t>
            </a:r>
          </a:p>
          <a:p>
            <a:pPr lvl="3"/>
            <a:r>
              <a:rPr lang="hu-HU" altLang="hu-HU" smtClean="0"/>
              <a:t>Negyedik szint</a:t>
            </a:r>
          </a:p>
          <a:p>
            <a:pPr lvl="4"/>
            <a:r>
              <a:rPr lang="hu-HU" altLang="hu-HU" smtClean="0"/>
              <a:t>Ötödik szint</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rgbClr val="000000"/>
                </a:solidFill>
              </a:defRPr>
            </a:lvl1pPr>
          </a:lstStyle>
          <a:p>
            <a:pPr defTabSz="914400" fontAlgn="base">
              <a:spcAft>
                <a:spcPct val="0"/>
              </a:spcAft>
              <a:defRPr/>
            </a:pPr>
            <a:endParaRPr lang="hu-HU" altLang="hu-H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rgbClr val="000000"/>
                </a:solidFill>
              </a:defRPr>
            </a:lvl1pPr>
          </a:lstStyle>
          <a:p>
            <a:pPr defTabSz="914400" fontAlgn="base">
              <a:spcAft>
                <a:spcPct val="0"/>
              </a:spcAft>
              <a:defRPr/>
            </a:pPr>
            <a:endParaRPr lang="hu-HU" altLang="hu-H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rgbClr val="000000"/>
                </a:solidFill>
              </a:defRPr>
            </a:lvl1pPr>
          </a:lstStyle>
          <a:p>
            <a:pPr defTabSz="914400" fontAlgn="base">
              <a:spcAft>
                <a:spcPct val="0"/>
              </a:spcAft>
              <a:defRPr/>
            </a:pPr>
            <a:fld id="{5CE5F208-F73D-44A5-8918-F8150B818C51}" type="slidenum">
              <a:rPr lang="hu-HU" altLang="hu-HU"/>
              <a:pPr defTabSz="914400" fontAlgn="base">
                <a:spcAft>
                  <a:spcPct val="0"/>
                </a:spcAft>
                <a:defRPr/>
              </a:pPr>
              <a:t>‹#›</a:t>
            </a:fld>
            <a:endParaRPr lang="hu-HU" altLang="hu-HU"/>
          </a:p>
        </p:txBody>
      </p:sp>
    </p:spTree>
    <p:extLst>
      <p:ext uri="{BB962C8B-B14F-4D97-AF65-F5344CB8AC3E}">
        <p14:creationId xmlns:p14="http://schemas.microsoft.com/office/powerpoint/2010/main" xmlns="" val="34362305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u-HU" smtClean="0"/>
              <a:t>Mintacím szerkesztése</a:t>
            </a:r>
            <a:endParaRPr lang="hu-HU"/>
          </a:p>
        </p:txBody>
      </p:sp>
      <p:sp>
        <p:nvSpPr>
          <p:cNvPr id="3" name="Szöveg hely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3B9B6E1-248D-46CE-B188-12106B3F05F6}" type="datetimeFigureOut">
              <a:rPr lang="hu-HU" smtClean="0">
                <a:solidFill>
                  <a:prstClr val="black">
                    <a:tint val="75000"/>
                  </a:prstClr>
                </a:solidFill>
              </a:rPr>
              <a:pPr defTabSz="914400"/>
              <a:t>2017.10.11.</a:t>
            </a:fld>
            <a:endParaRPr lang="hu-HU">
              <a:solidFill>
                <a:prstClr val="black">
                  <a:tint val="75000"/>
                </a:prstClr>
              </a:solidFill>
            </a:endParaRPr>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hu-HU">
              <a:solidFill>
                <a:prstClr val="black">
                  <a:tint val="75000"/>
                </a:prstClr>
              </a:solidFill>
            </a:endParaRPr>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BF665CD-542C-4521-91EC-CB806A62DAE0}" type="slidenum">
              <a:rPr lang="hu-HU" smtClean="0">
                <a:solidFill>
                  <a:prstClr val="black">
                    <a:tint val="75000"/>
                  </a:prstClr>
                </a:solidFill>
              </a:rPr>
              <a:pPr defTabSz="914400"/>
              <a:t>‹#›</a:t>
            </a:fld>
            <a:endParaRPr lang="hu-HU">
              <a:solidFill>
                <a:prstClr val="black">
                  <a:tint val="75000"/>
                </a:prstClr>
              </a:solidFill>
            </a:endParaRPr>
          </a:p>
        </p:txBody>
      </p:sp>
    </p:spTree>
    <p:extLst>
      <p:ext uri="{BB962C8B-B14F-4D97-AF65-F5344CB8AC3E}">
        <p14:creationId xmlns:p14="http://schemas.microsoft.com/office/powerpoint/2010/main" xmlns="" val="238343864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u-HU" smtClean="0"/>
              <a:t>Mintacím szerkesztése</a:t>
            </a:r>
            <a:endParaRPr lang="hu-HU"/>
          </a:p>
        </p:txBody>
      </p:sp>
      <p:sp>
        <p:nvSpPr>
          <p:cNvPr id="3" name="Szöveg hely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3B9B6E1-248D-46CE-B188-12106B3F05F6}" type="datetimeFigureOut">
              <a:rPr lang="hu-HU" smtClean="0">
                <a:solidFill>
                  <a:prstClr val="black">
                    <a:tint val="75000"/>
                  </a:prstClr>
                </a:solidFill>
              </a:rPr>
              <a:pPr defTabSz="914400"/>
              <a:t>2017.10.11.</a:t>
            </a:fld>
            <a:endParaRPr lang="hu-HU">
              <a:solidFill>
                <a:prstClr val="black">
                  <a:tint val="75000"/>
                </a:prstClr>
              </a:solidFill>
            </a:endParaRPr>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hu-HU">
              <a:solidFill>
                <a:prstClr val="black">
                  <a:tint val="75000"/>
                </a:prstClr>
              </a:solidFill>
            </a:endParaRPr>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BF665CD-542C-4521-91EC-CB806A62DAE0}" type="slidenum">
              <a:rPr lang="hu-HU" smtClean="0">
                <a:solidFill>
                  <a:prstClr val="black">
                    <a:tint val="75000"/>
                  </a:prstClr>
                </a:solidFill>
              </a:rPr>
              <a:pPr defTabSz="914400"/>
              <a:t>‹#›</a:t>
            </a:fld>
            <a:endParaRPr lang="hu-HU">
              <a:solidFill>
                <a:prstClr val="black">
                  <a:tint val="75000"/>
                </a:prstClr>
              </a:solidFill>
            </a:endParaRPr>
          </a:p>
        </p:txBody>
      </p:sp>
    </p:spTree>
    <p:extLst>
      <p:ext uri="{BB962C8B-B14F-4D97-AF65-F5344CB8AC3E}">
        <p14:creationId xmlns:p14="http://schemas.microsoft.com/office/powerpoint/2010/main" xmlns="" val="379526268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1" r:id="rId12"/>
    <p:sldLayoutId id="214748370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Cím hely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u-HU" altLang="hu-HU" smtClean="0"/>
              <a:t>Mintacím szerkesztése</a:t>
            </a:r>
          </a:p>
        </p:txBody>
      </p:sp>
      <p:sp>
        <p:nvSpPr>
          <p:cNvPr id="3075" name="Szöveg hely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altLang="hu-HU" smtClean="0"/>
              <a:t>Mintaszöveg szerkesztése</a:t>
            </a:r>
          </a:p>
          <a:p>
            <a:pPr lvl="1"/>
            <a:r>
              <a:rPr lang="hu-HU" altLang="hu-HU" smtClean="0"/>
              <a:t>Második szint</a:t>
            </a:r>
          </a:p>
          <a:p>
            <a:pPr lvl="2"/>
            <a:r>
              <a:rPr lang="hu-HU" altLang="hu-HU" smtClean="0"/>
              <a:t>Harmadik szint</a:t>
            </a:r>
          </a:p>
          <a:p>
            <a:pPr lvl="3"/>
            <a:r>
              <a:rPr lang="hu-HU" altLang="hu-HU" smtClean="0"/>
              <a:t>Negyedik szint</a:t>
            </a:r>
          </a:p>
          <a:p>
            <a:pPr lvl="4"/>
            <a:r>
              <a:rPr lang="hu-HU" altLang="hu-HU" smtClean="0"/>
              <a:t>Ötödik szint</a:t>
            </a:r>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spcBef>
                <a:spcPct val="20000"/>
              </a:spcBef>
              <a:buFontTx/>
              <a:buChar char="•"/>
              <a:defRPr sz="1200">
                <a:solidFill>
                  <a:prstClr val="black">
                    <a:tint val="75000"/>
                  </a:prstClr>
                </a:solidFill>
                <a:latin typeface="Arial" charset="0"/>
              </a:defRPr>
            </a:lvl1pPr>
          </a:lstStyle>
          <a:p>
            <a:pPr defTabSz="914400" fontAlgn="base">
              <a:spcAft>
                <a:spcPct val="0"/>
              </a:spcAft>
              <a:defRPr/>
            </a:pPr>
            <a:endParaRPr lang="hu-HU"/>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spcBef>
                <a:spcPct val="20000"/>
              </a:spcBef>
              <a:buFontTx/>
              <a:buChar char="•"/>
              <a:defRPr sz="1200">
                <a:solidFill>
                  <a:prstClr val="black">
                    <a:tint val="75000"/>
                  </a:prstClr>
                </a:solidFill>
                <a:latin typeface="Arial" charset="0"/>
              </a:defRPr>
            </a:lvl1pPr>
          </a:lstStyle>
          <a:p>
            <a:pPr defTabSz="914400" fontAlgn="base">
              <a:spcAft>
                <a:spcPct val="0"/>
              </a:spcAft>
              <a:defRPr/>
            </a:pPr>
            <a:endParaRPr lang="hu-HU"/>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spcBef>
                <a:spcPct val="20000"/>
              </a:spcBef>
              <a:buFontTx/>
              <a:buChar char="•"/>
              <a:defRPr sz="1200">
                <a:solidFill>
                  <a:prstClr val="black">
                    <a:tint val="75000"/>
                  </a:prstClr>
                </a:solidFill>
                <a:latin typeface="Arial" charset="0"/>
              </a:defRPr>
            </a:lvl1pPr>
          </a:lstStyle>
          <a:p>
            <a:pPr defTabSz="914400" fontAlgn="base">
              <a:spcAft>
                <a:spcPct val="0"/>
              </a:spcAft>
              <a:defRPr/>
            </a:pPr>
            <a:fld id="{F2F3CE9C-8762-4C51-AC54-3348A0100E48}" type="slidenum">
              <a:rPr lang="hu-HU"/>
              <a:pPr defTabSz="914400" fontAlgn="base">
                <a:spcAft>
                  <a:spcPct val="0"/>
                </a:spcAft>
                <a:defRPr/>
              </a:pPr>
              <a:t>‹#›</a:t>
            </a:fld>
            <a:endParaRPr lang="hu-HU"/>
          </a:p>
        </p:txBody>
      </p:sp>
    </p:spTree>
    <p:extLst>
      <p:ext uri="{BB962C8B-B14F-4D97-AF65-F5344CB8AC3E}">
        <p14:creationId xmlns:p14="http://schemas.microsoft.com/office/powerpoint/2010/main" xmlns="" val="2553558247"/>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Cím hely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u-HU" altLang="hu-HU" smtClean="0"/>
              <a:t>Mintacím szerkesztése</a:t>
            </a:r>
          </a:p>
        </p:txBody>
      </p:sp>
      <p:sp>
        <p:nvSpPr>
          <p:cNvPr id="3075" name="Szöveg hely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altLang="hu-HU" smtClean="0"/>
              <a:t>Mintaszöveg szerkesztése</a:t>
            </a:r>
          </a:p>
          <a:p>
            <a:pPr lvl="1"/>
            <a:r>
              <a:rPr lang="hu-HU" altLang="hu-HU" smtClean="0"/>
              <a:t>Második szint</a:t>
            </a:r>
          </a:p>
          <a:p>
            <a:pPr lvl="2"/>
            <a:r>
              <a:rPr lang="hu-HU" altLang="hu-HU" smtClean="0"/>
              <a:t>Harmadik szint</a:t>
            </a:r>
          </a:p>
          <a:p>
            <a:pPr lvl="3"/>
            <a:r>
              <a:rPr lang="hu-HU" altLang="hu-HU" smtClean="0"/>
              <a:t>Negyedik szint</a:t>
            </a:r>
          </a:p>
          <a:p>
            <a:pPr lvl="4"/>
            <a:r>
              <a:rPr lang="hu-HU" altLang="hu-HU" smtClean="0"/>
              <a:t>Ötödik szint</a:t>
            </a:r>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spcBef>
                <a:spcPct val="20000"/>
              </a:spcBef>
              <a:buFontTx/>
              <a:buChar char="•"/>
              <a:defRPr sz="1200">
                <a:solidFill>
                  <a:prstClr val="black">
                    <a:tint val="75000"/>
                  </a:prstClr>
                </a:solidFill>
                <a:latin typeface="Arial" charset="0"/>
              </a:defRPr>
            </a:lvl1pPr>
          </a:lstStyle>
          <a:p>
            <a:pPr defTabSz="914400" fontAlgn="base">
              <a:spcAft>
                <a:spcPct val="0"/>
              </a:spcAft>
              <a:defRPr/>
            </a:pPr>
            <a:endParaRPr lang="hu-HU"/>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spcBef>
                <a:spcPct val="20000"/>
              </a:spcBef>
              <a:buFontTx/>
              <a:buChar char="•"/>
              <a:defRPr sz="1200">
                <a:solidFill>
                  <a:prstClr val="black">
                    <a:tint val="75000"/>
                  </a:prstClr>
                </a:solidFill>
                <a:latin typeface="Arial" charset="0"/>
              </a:defRPr>
            </a:lvl1pPr>
          </a:lstStyle>
          <a:p>
            <a:pPr defTabSz="914400" fontAlgn="base">
              <a:spcAft>
                <a:spcPct val="0"/>
              </a:spcAft>
              <a:defRPr/>
            </a:pPr>
            <a:endParaRPr lang="hu-HU"/>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spcBef>
                <a:spcPct val="20000"/>
              </a:spcBef>
              <a:buFontTx/>
              <a:buChar char="•"/>
              <a:defRPr sz="1200">
                <a:solidFill>
                  <a:prstClr val="black">
                    <a:tint val="75000"/>
                  </a:prstClr>
                </a:solidFill>
                <a:latin typeface="Arial" charset="0"/>
              </a:defRPr>
            </a:lvl1pPr>
          </a:lstStyle>
          <a:p>
            <a:pPr defTabSz="914400" fontAlgn="base">
              <a:spcAft>
                <a:spcPct val="0"/>
              </a:spcAft>
              <a:defRPr/>
            </a:pPr>
            <a:fld id="{F2F3CE9C-8762-4C51-AC54-3348A0100E48}" type="slidenum">
              <a:rPr lang="hu-HU"/>
              <a:pPr defTabSz="914400" fontAlgn="base">
                <a:spcAft>
                  <a:spcPct val="0"/>
                </a:spcAft>
                <a:defRPr/>
              </a:pPr>
              <a:t>‹#›</a:t>
            </a:fld>
            <a:endParaRPr lang="hu-HU"/>
          </a:p>
        </p:txBody>
      </p:sp>
    </p:spTree>
    <p:extLst>
      <p:ext uri="{BB962C8B-B14F-4D97-AF65-F5344CB8AC3E}">
        <p14:creationId xmlns:p14="http://schemas.microsoft.com/office/powerpoint/2010/main" xmlns="" val="232738909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u-HU" altLang="hu-HU" smtClean="0"/>
              <a:t>Mintacím szerkesztése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u-HU" altLang="hu-HU" smtClean="0"/>
              <a:t>Mintaszöveg szerkesztése</a:t>
            </a:r>
          </a:p>
          <a:p>
            <a:pPr lvl="1"/>
            <a:r>
              <a:rPr lang="hu-HU" altLang="hu-HU" smtClean="0"/>
              <a:t>Második szint</a:t>
            </a:r>
          </a:p>
          <a:p>
            <a:pPr lvl="2"/>
            <a:r>
              <a:rPr lang="hu-HU" altLang="hu-HU" smtClean="0"/>
              <a:t>Harmadik szint</a:t>
            </a:r>
          </a:p>
          <a:p>
            <a:pPr lvl="3"/>
            <a:r>
              <a:rPr lang="hu-HU" altLang="hu-HU" smtClean="0"/>
              <a:t>Negyedik szint</a:t>
            </a:r>
          </a:p>
          <a:p>
            <a:pPr lvl="4"/>
            <a:r>
              <a:rPr lang="hu-HU" altLang="hu-HU" smtClean="0"/>
              <a:t>Ötödik szint</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defRPr/>
            </a:pPr>
            <a:endParaRPr lang="hu-HU" altLang="hu-HU">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defRPr/>
            </a:pPr>
            <a:endParaRPr lang="hu-HU" altLang="hu-HU">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C4C036C-F2E1-4FE2-AC82-731D451310B8}" type="slidenum">
              <a:rPr lang="hu-HU" altLang="hu-HU">
                <a:solidFill>
                  <a:srgbClr val="000000"/>
                </a:solidFill>
              </a:rPr>
              <a:pPr defTabSz="914400" fontAlgn="base">
                <a:spcBef>
                  <a:spcPct val="0"/>
                </a:spcBef>
                <a:spcAft>
                  <a:spcPct val="0"/>
                </a:spcAft>
                <a:defRPr/>
              </a:pPr>
              <a:t>‹#›</a:t>
            </a:fld>
            <a:endParaRPr lang="hu-HU" altLang="hu-HU">
              <a:solidFill>
                <a:srgbClr val="000000"/>
              </a:solidFill>
            </a:endParaRPr>
          </a:p>
        </p:txBody>
      </p:sp>
    </p:spTree>
    <p:extLst>
      <p:ext uri="{BB962C8B-B14F-4D97-AF65-F5344CB8AC3E}">
        <p14:creationId xmlns:p14="http://schemas.microsoft.com/office/powerpoint/2010/main" xmlns="" val="981812263"/>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3.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68.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oleObject" Target="file:///\\localhost\Users\doratorok\Documents\Sci\Macintosh%20HD:Users:doratorok:Downloads:Physical%20parameters.doc!OLE_LINK5" TargetMode="External"/><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7.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9.xml"/><Relationship Id="rId1" Type="http://schemas.openxmlformats.org/officeDocument/2006/relationships/vmlDrawing" Target="../drawings/vmlDrawing3.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oleObject" Target="file:///\\localhost\Users\doratorok\Documents\Sci\Macintosh%20HD:Users:doratorok:Downloads:Physical%20parameters.doc!OLE_LINK2" TargetMode="Externa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5.png"/><Relationship Id="rId4" Type="http://schemas.openxmlformats.org/officeDocument/2006/relationships/oleObject" Target="file:///\\localhost\Users\doratorok\Documents\Sci\Macintosh%20HD:Users:doratorok:Downloads:Physical%20parameters.doc!OLE_LINK3"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ctrTitle"/>
          </p:nvPr>
        </p:nvSpPr>
        <p:spPr>
          <a:xfrm>
            <a:off x="685800" y="2674302"/>
            <a:ext cx="7772400" cy="1470025"/>
          </a:xfrm>
        </p:spPr>
        <p:txBody>
          <a:bodyPr rtlCol="0">
            <a:noAutofit/>
          </a:bodyPr>
          <a:lstStyle/>
          <a:p>
            <a:pPr eaLnBrk="1" fontAlgn="auto" hangingPunct="1">
              <a:spcAft>
                <a:spcPts val="0"/>
              </a:spcAft>
              <a:defRPr/>
            </a:pPr>
            <a:r>
              <a:rPr lang="en-US" sz="5400" b="1" dirty="0">
                <a:solidFill>
                  <a:srgbClr val="C00000"/>
                </a:solidFill>
                <a:effectLst>
                  <a:outerShdw blurRad="38100" dist="38100" dir="2700000" algn="tl">
                    <a:srgbClr val="000000">
                      <a:alpha val="43137"/>
                    </a:srgbClr>
                  </a:outerShdw>
                </a:effectLst>
              </a:rPr>
              <a:t>Disorders of growth and development. </a:t>
            </a:r>
            <a:r>
              <a:rPr lang="en-US" sz="5400" b="1" dirty="0" smtClean="0">
                <a:solidFill>
                  <a:srgbClr val="C00000"/>
                </a:solidFill>
                <a:effectLst>
                  <a:outerShdw blurRad="38100" dist="38100" dir="2700000" algn="tl">
                    <a:srgbClr val="000000">
                      <a:alpha val="43137"/>
                    </a:srgbClr>
                  </a:outerShdw>
                </a:effectLst>
              </a:rPr>
              <a:t>Obesity</a:t>
            </a:r>
            <a:endParaRPr lang="hu-HU" sz="5400" b="1" dirty="0" smtClean="0">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1507" name="Rectangle 3"/>
          <p:cNvSpPr>
            <a:spLocks noGrp="1" noChangeArrowheads="1"/>
          </p:cNvSpPr>
          <p:nvPr>
            <p:ph type="subTitle" idx="1"/>
          </p:nvPr>
        </p:nvSpPr>
        <p:spPr>
          <a:xfrm>
            <a:off x="1403350" y="4982199"/>
            <a:ext cx="6400800" cy="683664"/>
          </a:xfrm>
        </p:spPr>
        <p:txBody>
          <a:bodyPr/>
          <a:lstStyle/>
          <a:p>
            <a:pPr eaLnBrk="1" hangingPunct="1">
              <a:lnSpc>
                <a:spcPct val="60000"/>
              </a:lnSpc>
            </a:pPr>
            <a:endParaRPr lang="hu-HU" altLang="hu-HU" sz="2800" b="1" dirty="0" smtClean="0">
              <a:solidFill>
                <a:schemeClr val="tx1"/>
              </a:solidFill>
              <a:latin typeface="Arial" charset="0"/>
              <a:cs typeface="Arial" charset="0"/>
            </a:endParaRPr>
          </a:p>
          <a:p>
            <a:pPr eaLnBrk="1" hangingPunct="1">
              <a:lnSpc>
                <a:spcPct val="60000"/>
              </a:lnSpc>
            </a:pPr>
            <a:r>
              <a:rPr lang="hu-HU" altLang="hu-HU" sz="2800" b="1" dirty="0" smtClean="0">
                <a:solidFill>
                  <a:schemeClr val="tx1"/>
                </a:solidFill>
                <a:latin typeface="Arial" charset="0"/>
                <a:cs typeface="Arial" charset="0"/>
              </a:rPr>
              <a:t>Ágnes Sallai </a:t>
            </a:r>
            <a:r>
              <a:rPr lang="hu-HU" altLang="hu-HU" sz="2800" b="1" dirty="0">
                <a:solidFill>
                  <a:schemeClr val="tx1"/>
                </a:solidFill>
                <a:latin typeface="Arial" charset="0"/>
                <a:cs typeface="Arial" charset="0"/>
              </a:rPr>
              <a:t>MD</a:t>
            </a:r>
            <a:r>
              <a:rPr lang="hu-HU" altLang="hu-HU" sz="2800" b="1" dirty="0" smtClean="0">
                <a:solidFill>
                  <a:schemeClr val="tx1"/>
                </a:solidFill>
                <a:latin typeface="Arial" charset="0"/>
                <a:cs typeface="Arial" charset="0"/>
              </a:rPr>
              <a:t>, </a:t>
            </a:r>
            <a:r>
              <a:rPr lang="hu-HU" altLang="hu-HU" sz="2800" b="1" dirty="0" err="1" smtClean="0">
                <a:solidFill>
                  <a:schemeClr val="tx1"/>
                </a:solidFill>
                <a:latin typeface="Arial" charset="0"/>
                <a:cs typeface="Arial" charset="0"/>
              </a:rPr>
              <a:t>Ph.D</a:t>
            </a:r>
            <a:r>
              <a:rPr lang="hu-HU" altLang="hu-HU" sz="2800" b="1" dirty="0" smtClean="0">
                <a:solidFill>
                  <a:schemeClr val="tx1"/>
                </a:solidFill>
                <a:latin typeface="Arial" charset="0"/>
                <a:cs typeface="Arial" charset="0"/>
              </a:rPr>
              <a:t>.</a:t>
            </a:r>
            <a:r>
              <a:rPr lang="hu-HU" altLang="hu-HU" sz="2400" dirty="0" smtClean="0">
                <a:solidFill>
                  <a:schemeClr val="tx1"/>
                </a:solidFill>
                <a:latin typeface="Arial" charset="0"/>
                <a:cs typeface="Arial" charset="0"/>
              </a:rPr>
              <a:t> </a:t>
            </a:r>
            <a:br>
              <a:rPr lang="hu-HU" altLang="hu-HU" sz="2400" dirty="0" smtClean="0">
                <a:solidFill>
                  <a:schemeClr val="tx1"/>
                </a:solidFill>
                <a:latin typeface="Arial" charset="0"/>
                <a:cs typeface="Arial" charset="0"/>
              </a:rPr>
            </a:br>
            <a:endParaRPr lang="hu-HU" altLang="hu-HU" sz="2400" dirty="0" smtClean="0">
              <a:solidFill>
                <a:schemeClr val="tx1"/>
              </a:solidFill>
              <a:latin typeface="Arial" charset="0"/>
              <a:cs typeface="Arial" charset="0"/>
            </a:endParaRPr>
          </a:p>
        </p:txBody>
      </p:sp>
      <p:pic>
        <p:nvPicPr>
          <p:cNvPr id="21508" name="image1.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31825" y="404813"/>
            <a:ext cx="1708150" cy="1708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pic>
        <p:nvPicPr>
          <p:cNvPr id="21509" name="Picture 2" descr="F:\20170829_170305.jpg"/>
          <p:cNvPicPr>
            <a:picLocks noChangeAspect="1" noChangeArrowheads="1"/>
          </p:cNvPicPr>
          <p:nvPr/>
        </p:nvPicPr>
        <p:blipFill>
          <a:blip r:embed="rId4">
            <a:extLst>
              <a:ext uri="{28A0092B-C50C-407E-A947-70E740481C1C}">
                <a14:useLocalDpi xmlns:a14="http://schemas.microsoft.com/office/drawing/2010/main" xmlns="" val="0"/>
              </a:ext>
            </a:extLst>
          </a:blip>
          <a:srcRect l="25203" t="42897" r="24455" b="30469"/>
          <a:stretch>
            <a:fillRect/>
          </a:stretch>
        </p:blipFill>
        <p:spPr bwMode="auto">
          <a:xfrm>
            <a:off x="6732588" y="476250"/>
            <a:ext cx="1549400" cy="145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9525150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67033"/>
            <a:ext cx="8229600" cy="1143000"/>
          </a:xfrm>
        </p:spPr>
        <p:txBody>
          <a:bodyPr>
            <a:normAutofit/>
          </a:bodyPr>
          <a:lstStyle/>
          <a:p>
            <a:r>
              <a:rPr lang="hu-HU" b="1" dirty="0" err="1">
                <a:solidFill>
                  <a:srgbClr val="C00000"/>
                </a:solidFill>
                <a:effectLst>
                  <a:outerShdw blurRad="38100" dist="38100" dir="2700000" algn="tl">
                    <a:srgbClr val="000000">
                      <a:alpha val="43137"/>
                    </a:srgbClr>
                  </a:outerShdw>
                </a:effectLst>
              </a:rPr>
              <a:t>Midparental</a:t>
            </a:r>
            <a:r>
              <a:rPr lang="hu-HU" b="1" dirty="0">
                <a:solidFill>
                  <a:srgbClr val="C00000"/>
                </a:solidFill>
                <a:effectLst>
                  <a:outerShdw blurRad="38100" dist="38100" dir="2700000" algn="tl">
                    <a:srgbClr val="000000">
                      <a:alpha val="43137"/>
                    </a:srgbClr>
                  </a:outerShdw>
                </a:effectLst>
              </a:rPr>
              <a:t> </a:t>
            </a:r>
            <a:r>
              <a:rPr lang="hu-HU" b="1" dirty="0" err="1" smtClean="0">
                <a:solidFill>
                  <a:srgbClr val="C00000"/>
                </a:solidFill>
                <a:effectLst>
                  <a:outerShdw blurRad="38100" dist="38100" dir="2700000" algn="tl">
                    <a:srgbClr val="000000">
                      <a:alpha val="43137"/>
                    </a:srgbClr>
                  </a:outerShdw>
                </a:effectLst>
              </a:rPr>
              <a:t>height</a:t>
            </a:r>
            <a:endParaRPr lang="en-US"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2994724"/>
            <a:ext cx="8229600" cy="1591705"/>
          </a:xfrm>
        </p:spPr>
        <p:txBody>
          <a:bodyPr>
            <a:normAutofit fontScale="25000" lnSpcReduction="20000"/>
          </a:bodyPr>
          <a:lstStyle/>
          <a:p>
            <a:r>
              <a:rPr lang="hu-HU" sz="9600" dirty="0" err="1" smtClean="0"/>
              <a:t>Boys</a:t>
            </a:r>
            <a:r>
              <a:rPr lang="hu-HU" sz="9600" dirty="0" smtClean="0"/>
              <a:t> = (</a:t>
            </a:r>
            <a:r>
              <a:rPr lang="hu-HU" sz="9600" dirty="0"/>
              <a:t>mother’s height+13+father’s height)/</a:t>
            </a:r>
            <a:r>
              <a:rPr lang="hu-HU" sz="9600" dirty="0" smtClean="0"/>
              <a:t>2</a:t>
            </a:r>
          </a:p>
          <a:p>
            <a:endParaRPr lang="en-US" sz="9600" dirty="0"/>
          </a:p>
          <a:p>
            <a:r>
              <a:rPr lang="hu-HU" sz="9600" dirty="0" err="1" smtClean="0"/>
              <a:t>Girls</a:t>
            </a:r>
            <a:r>
              <a:rPr lang="hu-HU" sz="9600" dirty="0" smtClean="0"/>
              <a:t> = (</a:t>
            </a:r>
            <a:r>
              <a:rPr lang="hu-HU" sz="9600" dirty="0"/>
              <a:t>mother’s height+father’s height-13)/2</a:t>
            </a:r>
            <a:endParaRPr lang="en-US" sz="9600" dirty="0"/>
          </a:p>
          <a:p>
            <a:endParaRPr lang="hu-HU" sz="9600" dirty="0" smtClean="0"/>
          </a:p>
          <a:p>
            <a:r>
              <a:rPr lang="hu-HU" sz="9600" dirty="0" err="1" smtClean="0"/>
              <a:t>It</a:t>
            </a:r>
            <a:r>
              <a:rPr lang="hu-HU" sz="9600" dirty="0" smtClean="0"/>
              <a:t> </a:t>
            </a:r>
            <a:r>
              <a:rPr lang="hu-HU" sz="9600" dirty="0" err="1" smtClean="0"/>
              <a:t>helps</a:t>
            </a:r>
            <a:r>
              <a:rPr lang="hu-HU" sz="9600" dirty="0" smtClean="0"/>
              <a:t> </a:t>
            </a:r>
            <a:r>
              <a:rPr lang="hu-HU" sz="9600" dirty="0" err="1" smtClean="0"/>
              <a:t>determine</a:t>
            </a:r>
            <a:r>
              <a:rPr lang="hu-HU" sz="9600" dirty="0" smtClean="0"/>
              <a:t> </a:t>
            </a:r>
            <a:r>
              <a:rPr lang="hu-HU" sz="9600" dirty="0" err="1" smtClean="0"/>
              <a:t>if</a:t>
            </a:r>
            <a:r>
              <a:rPr lang="hu-HU" sz="9600" dirty="0" smtClean="0"/>
              <a:t> </a:t>
            </a:r>
            <a:r>
              <a:rPr lang="hu-HU" sz="9600" dirty="0" err="1" smtClean="0"/>
              <a:t>the</a:t>
            </a:r>
            <a:r>
              <a:rPr lang="hu-HU" sz="9600" dirty="0" smtClean="0"/>
              <a:t> </a:t>
            </a:r>
            <a:r>
              <a:rPr lang="hu-HU" sz="9600" dirty="0" err="1" smtClean="0"/>
              <a:t>child</a:t>
            </a:r>
            <a:r>
              <a:rPr lang="hu-HU" sz="9600" dirty="0" smtClean="0"/>
              <a:t> is </a:t>
            </a:r>
            <a:r>
              <a:rPr lang="hu-HU" sz="9600" dirty="0" err="1" smtClean="0"/>
              <a:t>growing</a:t>
            </a:r>
            <a:r>
              <a:rPr lang="hu-HU" sz="9600" dirty="0" smtClean="0"/>
              <a:t> </a:t>
            </a:r>
            <a:r>
              <a:rPr lang="hu-HU" sz="9600" dirty="0" err="1" smtClean="0"/>
              <a:t>well</a:t>
            </a:r>
            <a:r>
              <a:rPr lang="hu-HU" sz="9600" dirty="0" smtClean="0"/>
              <a:t> </a:t>
            </a:r>
            <a:r>
              <a:rPr lang="hu-HU" sz="9600" dirty="0" err="1" smtClean="0"/>
              <a:t>for</a:t>
            </a:r>
            <a:r>
              <a:rPr lang="hu-HU" sz="9600" dirty="0" smtClean="0"/>
              <a:t> </a:t>
            </a:r>
            <a:r>
              <a:rPr lang="hu-HU" sz="9600" dirty="0" err="1" smtClean="0"/>
              <a:t>the</a:t>
            </a:r>
            <a:r>
              <a:rPr lang="hu-HU" sz="9600" dirty="0" smtClean="0"/>
              <a:t> </a:t>
            </a:r>
            <a:r>
              <a:rPr lang="hu-HU" sz="9600" dirty="0" err="1" smtClean="0"/>
              <a:t>family</a:t>
            </a:r>
            <a:r>
              <a:rPr lang="hu-HU" sz="9600" dirty="0" smtClean="0"/>
              <a:t>.</a:t>
            </a:r>
            <a:endParaRPr lang="hu-HU" sz="9600" dirty="0"/>
          </a:p>
          <a:p>
            <a:endParaRPr lang="hu-HU" dirty="0" smtClean="0"/>
          </a:p>
          <a:p>
            <a:endParaRPr lang="en-US" dirty="0"/>
          </a:p>
        </p:txBody>
      </p:sp>
    </p:spTree>
    <p:extLst>
      <p:ext uri="{BB962C8B-B14F-4D97-AF65-F5344CB8AC3E}">
        <p14:creationId xmlns:p14="http://schemas.microsoft.com/office/powerpoint/2010/main" xmlns="" val="1556792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effectLst>
                  <a:outerShdw blurRad="38100" dist="38100" dir="2700000" algn="tl">
                    <a:srgbClr val="000000">
                      <a:alpha val="43137"/>
                    </a:srgbClr>
                  </a:outerShdw>
                </a:effectLst>
              </a:rPr>
              <a:t>Possibly abnormal</a:t>
            </a:r>
            <a:endParaRPr lang="en-US"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1" y="1889355"/>
            <a:ext cx="4427414" cy="4525963"/>
          </a:xfrm>
        </p:spPr>
        <p:txBody>
          <a:bodyPr/>
          <a:lstStyle/>
          <a:p>
            <a:pPr lvl="0"/>
            <a:r>
              <a:rPr lang="hu-HU" dirty="0">
                <a:sym typeface="Symbol"/>
              </a:rPr>
              <a:t></a:t>
            </a:r>
            <a:r>
              <a:rPr lang="hu-HU" dirty="0"/>
              <a:t>3 pc</a:t>
            </a:r>
            <a:endParaRPr lang="en-US" dirty="0"/>
          </a:p>
          <a:p>
            <a:pPr lvl="0"/>
            <a:r>
              <a:rPr lang="hu-HU" dirty="0">
                <a:sym typeface="Symbol"/>
              </a:rPr>
              <a:t></a:t>
            </a:r>
            <a:r>
              <a:rPr lang="hu-HU" dirty="0"/>
              <a:t>97 </a:t>
            </a:r>
            <a:r>
              <a:rPr lang="hu-HU" dirty="0" smtClean="0"/>
              <a:t>pc</a:t>
            </a:r>
          </a:p>
          <a:p>
            <a:pPr lvl="0"/>
            <a:endParaRPr lang="en-US" dirty="0"/>
          </a:p>
          <a:p>
            <a:pPr lvl="0"/>
            <a:r>
              <a:rPr lang="hu-HU" dirty="0"/>
              <a:t>Crosses more than 2 major pc-s in a short time </a:t>
            </a:r>
            <a:r>
              <a:rPr lang="hu-HU" dirty="0" smtClean="0"/>
              <a:t>frame</a:t>
            </a:r>
            <a:endParaRPr lang="en-US" dirty="0"/>
          </a:p>
        </p:txBody>
      </p:sp>
      <p:pic>
        <p:nvPicPr>
          <p:cNvPr id="4" name="Picture 3"/>
          <p:cNvPicPr>
            <a:picLocks noChangeAspect="1"/>
          </p:cNvPicPr>
          <p:nvPr/>
        </p:nvPicPr>
        <p:blipFill>
          <a:blip r:embed="rId2"/>
          <a:stretch>
            <a:fillRect/>
          </a:stretch>
        </p:blipFill>
        <p:spPr>
          <a:xfrm>
            <a:off x="4900608" y="1312328"/>
            <a:ext cx="3930792" cy="5537857"/>
          </a:xfrm>
          <a:prstGeom prst="rect">
            <a:avLst/>
          </a:prstGeom>
        </p:spPr>
      </p:pic>
      <p:sp>
        <p:nvSpPr>
          <p:cNvPr id="5" name="5-Point Star 4"/>
          <p:cNvSpPr/>
          <p:nvPr/>
        </p:nvSpPr>
        <p:spPr>
          <a:xfrm>
            <a:off x="7385378" y="2932086"/>
            <a:ext cx="250635" cy="245939"/>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5-Point Star 5"/>
          <p:cNvSpPr/>
          <p:nvPr/>
        </p:nvSpPr>
        <p:spPr>
          <a:xfrm>
            <a:off x="7412460" y="1882092"/>
            <a:ext cx="250635" cy="245939"/>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Freeform 6"/>
          <p:cNvSpPr/>
          <p:nvPr/>
        </p:nvSpPr>
        <p:spPr>
          <a:xfrm>
            <a:off x="5998531" y="4027481"/>
            <a:ext cx="2188879" cy="1203231"/>
          </a:xfrm>
          <a:custGeom>
            <a:avLst/>
            <a:gdLst>
              <a:gd name="connsiteX0" fmla="*/ 0 w 2188879"/>
              <a:gd name="connsiteY0" fmla="*/ 1203231 h 1203231"/>
              <a:gd name="connsiteX1" fmla="*/ 334180 w 2188879"/>
              <a:gd name="connsiteY1" fmla="*/ 735308 h 1203231"/>
              <a:gd name="connsiteX2" fmla="*/ 668360 w 2188879"/>
              <a:gd name="connsiteY2" fmla="*/ 367654 h 1203231"/>
              <a:gd name="connsiteX3" fmla="*/ 935704 w 2188879"/>
              <a:gd name="connsiteY3" fmla="*/ 183827 h 1203231"/>
              <a:gd name="connsiteX4" fmla="*/ 2188879 w 2188879"/>
              <a:gd name="connsiteY4" fmla="*/ 0 h 1203231"/>
              <a:gd name="connsiteX5" fmla="*/ 2188879 w 2188879"/>
              <a:gd name="connsiteY5" fmla="*/ 0 h 1203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8879" h="1203231">
                <a:moveTo>
                  <a:pt x="0" y="1203231"/>
                </a:moveTo>
                <a:cubicBezTo>
                  <a:pt x="111393" y="1038901"/>
                  <a:pt x="222787" y="874571"/>
                  <a:pt x="334180" y="735308"/>
                </a:cubicBezTo>
                <a:cubicBezTo>
                  <a:pt x="445573" y="596045"/>
                  <a:pt x="568106" y="459567"/>
                  <a:pt x="668360" y="367654"/>
                </a:cubicBezTo>
                <a:cubicBezTo>
                  <a:pt x="768614" y="275741"/>
                  <a:pt x="682284" y="245103"/>
                  <a:pt x="935704" y="183827"/>
                </a:cubicBezTo>
                <a:cubicBezTo>
                  <a:pt x="1189124" y="122551"/>
                  <a:pt x="2188879" y="0"/>
                  <a:pt x="2188879" y="0"/>
                </a:cubicBezTo>
                <a:lnTo>
                  <a:pt x="2188879" y="0"/>
                </a:lnTo>
              </a:path>
            </a:pathLst>
          </a:custGeom>
          <a:ln>
            <a:solidFill>
              <a:srgbClr val="008000"/>
            </a:solid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xmlns="" val="22346015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idx="4294967295"/>
          </p:nvPr>
        </p:nvSpPr>
        <p:spPr>
          <a:xfrm>
            <a:off x="468313" y="614417"/>
            <a:ext cx="8229600" cy="1143000"/>
          </a:xfrm>
        </p:spPr>
        <p:txBody>
          <a:bodyPr rtlCol="0">
            <a:normAutofit/>
          </a:bodyPr>
          <a:lstStyle/>
          <a:p>
            <a:pPr eaLnBrk="1" fontAlgn="auto" hangingPunct="1">
              <a:spcAft>
                <a:spcPts val="0"/>
              </a:spcAft>
              <a:defRPr/>
            </a:pPr>
            <a:r>
              <a:rPr lang="hu-HU" sz="4000" b="1" dirty="0" err="1" smtClean="0">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Causes</a:t>
            </a:r>
            <a:r>
              <a:rPr lang="hu-HU" sz="4000" b="1" dirty="0" smtClean="0">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 of </a:t>
            </a:r>
            <a:r>
              <a:rPr lang="hu-HU" sz="4000" b="1" dirty="0" err="1" smtClean="0">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short</a:t>
            </a:r>
            <a:r>
              <a:rPr lang="hu-HU" sz="4000" b="1" dirty="0" smtClean="0">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hu-HU" sz="4000" b="1" dirty="0" err="1" smtClean="0">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stature</a:t>
            </a:r>
            <a:r>
              <a:rPr lang="hu-HU" sz="4000" b="1" dirty="0" smtClean="0">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 (1)</a:t>
            </a:r>
          </a:p>
        </p:txBody>
      </p:sp>
      <p:sp>
        <p:nvSpPr>
          <p:cNvPr id="31747" name="Rectangle 3"/>
          <p:cNvSpPr>
            <a:spLocks noGrp="1" noChangeArrowheads="1"/>
          </p:cNvSpPr>
          <p:nvPr>
            <p:ph idx="4294967295"/>
          </p:nvPr>
        </p:nvSpPr>
        <p:spPr>
          <a:xfrm>
            <a:off x="468313" y="2030085"/>
            <a:ext cx="8229600" cy="4327985"/>
          </a:xfrm>
        </p:spPr>
        <p:txBody>
          <a:bodyPr/>
          <a:lstStyle/>
          <a:p>
            <a:pPr marL="0" indent="0" eaLnBrk="1" hangingPunct="1">
              <a:buNone/>
            </a:pPr>
            <a:r>
              <a:rPr lang="hu-HU" altLang="hu-HU" b="1" dirty="0" err="1" smtClean="0">
                <a:latin typeface="Arial" charset="0"/>
                <a:cs typeface="Arial" charset="0"/>
              </a:rPr>
              <a:t>Variations</a:t>
            </a:r>
            <a:r>
              <a:rPr lang="hu-HU" altLang="hu-HU" b="1" dirty="0" smtClean="0">
                <a:latin typeface="Arial" charset="0"/>
                <a:cs typeface="Arial" charset="0"/>
              </a:rPr>
              <a:t> of </a:t>
            </a:r>
            <a:r>
              <a:rPr lang="hu-HU" altLang="hu-HU" b="1" dirty="0" err="1" smtClean="0">
                <a:latin typeface="Arial" charset="0"/>
                <a:cs typeface="Arial" charset="0"/>
              </a:rPr>
              <a:t>normal</a:t>
            </a:r>
            <a:r>
              <a:rPr lang="hu-HU" altLang="hu-HU" b="1" dirty="0" smtClean="0">
                <a:latin typeface="Arial" charset="0"/>
                <a:cs typeface="Arial" charset="0"/>
              </a:rPr>
              <a:t> </a:t>
            </a:r>
          </a:p>
          <a:p>
            <a:pPr marL="0" indent="0" eaLnBrk="1" hangingPunct="1">
              <a:buNone/>
            </a:pPr>
            <a:r>
              <a:rPr lang="hu-HU" altLang="hu-HU" dirty="0" smtClean="0">
                <a:latin typeface="Arial" charset="0"/>
                <a:cs typeface="Arial" charset="0"/>
              </a:rPr>
              <a:t>	- </a:t>
            </a:r>
            <a:r>
              <a:rPr lang="hu-HU" altLang="hu-HU" sz="2800" dirty="0" err="1" smtClean="0">
                <a:latin typeface="Arial" charset="0"/>
                <a:cs typeface="Arial" charset="0"/>
              </a:rPr>
              <a:t>not</a:t>
            </a:r>
            <a:r>
              <a:rPr lang="hu-HU" altLang="hu-HU" sz="2800" dirty="0" smtClean="0">
                <a:latin typeface="Arial" charset="0"/>
                <a:cs typeface="Arial" charset="0"/>
              </a:rPr>
              <a:t> an </a:t>
            </a:r>
            <a:r>
              <a:rPr lang="hu-HU" altLang="hu-HU" sz="2800" dirty="0" err="1" smtClean="0">
                <a:latin typeface="Arial" charset="0"/>
                <a:cs typeface="Arial" charset="0"/>
              </a:rPr>
              <a:t>abnormal</a:t>
            </a:r>
            <a:r>
              <a:rPr lang="hu-HU" altLang="hu-HU" sz="2800" dirty="0" smtClean="0">
                <a:latin typeface="Arial" charset="0"/>
                <a:cs typeface="Arial" charset="0"/>
              </a:rPr>
              <a:t> </a:t>
            </a:r>
            <a:r>
              <a:rPr lang="hu-HU" altLang="hu-HU" sz="2800" dirty="0" err="1" smtClean="0">
                <a:latin typeface="Arial" charset="0"/>
                <a:cs typeface="Arial" charset="0"/>
              </a:rPr>
              <a:t>condition</a:t>
            </a:r>
            <a:endParaRPr lang="hu-HU" altLang="hu-HU" sz="2800" dirty="0" smtClean="0">
              <a:latin typeface="Arial" charset="0"/>
              <a:cs typeface="Arial" charset="0"/>
            </a:endParaRPr>
          </a:p>
          <a:p>
            <a:pPr marL="0" indent="0" eaLnBrk="1" hangingPunct="1">
              <a:buNone/>
            </a:pPr>
            <a:r>
              <a:rPr lang="hu-HU" altLang="hu-HU" sz="2800" dirty="0">
                <a:latin typeface="Arial" charset="0"/>
                <a:cs typeface="Arial" charset="0"/>
              </a:rPr>
              <a:t>	</a:t>
            </a:r>
            <a:r>
              <a:rPr lang="hu-HU" altLang="hu-HU" sz="2800" dirty="0" smtClean="0">
                <a:latin typeface="Arial" charset="0"/>
                <a:cs typeface="Arial" charset="0"/>
              </a:rPr>
              <a:t>- </a:t>
            </a:r>
            <a:r>
              <a:rPr lang="hu-HU" altLang="hu-HU" sz="2800" dirty="0" err="1" smtClean="0">
                <a:latin typeface="Arial" charset="0"/>
                <a:cs typeface="Arial" charset="0"/>
              </a:rPr>
              <a:t>exclusion</a:t>
            </a:r>
            <a:r>
              <a:rPr lang="hu-HU" altLang="hu-HU" sz="2800" dirty="0" smtClean="0">
                <a:latin typeface="Arial" charset="0"/>
                <a:cs typeface="Arial" charset="0"/>
              </a:rPr>
              <a:t> </a:t>
            </a:r>
            <a:r>
              <a:rPr lang="hu-HU" altLang="hu-HU" sz="2800" dirty="0" err="1" smtClean="0">
                <a:latin typeface="Arial" charset="0"/>
                <a:cs typeface="Arial" charset="0"/>
              </a:rPr>
              <a:t>diagnosis</a:t>
            </a:r>
            <a:endParaRPr lang="hu-HU" altLang="hu-HU" sz="2800" dirty="0" smtClean="0">
              <a:latin typeface="Arial" charset="0"/>
              <a:cs typeface="Arial" charset="0"/>
            </a:endParaRPr>
          </a:p>
          <a:p>
            <a:pPr marL="457200" lvl="1" indent="0" eaLnBrk="1" hangingPunct="1">
              <a:buNone/>
            </a:pPr>
            <a:r>
              <a:rPr lang="hu-HU" altLang="hu-HU" sz="3200" dirty="0" err="1" smtClean="0">
                <a:latin typeface="Arial" charset="0"/>
                <a:cs typeface="Arial" charset="0"/>
              </a:rPr>
              <a:t>Categories</a:t>
            </a:r>
            <a:r>
              <a:rPr lang="hu-HU" altLang="hu-HU" sz="3200" dirty="0" smtClean="0">
                <a:latin typeface="Arial" charset="0"/>
                <a:cs typeface="Arial" charset="0"/>
              </a:rPr>
              <a:t>:</a:t>
            </a:r>
          </a:p>
          <a:p>
            <a:pPr lvl="2" eaLnBrk="1" hangingPunct="1"/>
            <a:r>
              <a:rPr lang="hu-HU" altLang="hu-HU" sz="3200" b="1" dirty="0" err="1">
                <a:latin typeface="Arial" charset="0"/>
                <a:cs typeface="Arial" charset="0"/>
              </a:rPr>
              <a:t>F</a:t>
            </a:r>
            <a:r>
              <a:rPr lang="hu-HU" altLang="hu-HU" sz="3200" b="1" dirty="0" err="1" smtClean="0">
                <a:latin typeface="Arial" charset="0"/>
                <a:cs typeface="Arial" charset="0"/>
              </a:rPr>
              <a:t>amilial</a:t>
            </a:r>
            <a:r>
              <a:rPr lang="hu-HU" altLang="hu-HU" sz="3200" b="1" dirty="0" smtClean="0">
                <a:latin typeface="Arial" charset="0"/>
                <a:cs typeface="Arial" charset="0"/>
              </a:rPr>
              <a:t> </a:t>
            </a:r>
            <a:r>
              <a:rPr lang="hu-HU" altLang="hu-HU" sz="3200" b="1" dirty="0" err="1" smtClean="0">
                <a:latin typeface="Arial" charset="0"/>
                <a:cs typeface="Arial" charset="0"/>
              </a:rPr>
              <a:t>short</a:t>
            </a:r>
            <a:r>
              <a:rPr lang="hu-HU" altLang="hu-HU" sz="3200" b="1" dirty="0" smtClean="0">
                <a:latin typeface="Arial" charset="0"/>
                <a:cs typeface="Arial" charset="0"/>
              </a:rPr>
              <a:t> </a:t>
            </a:r>
            <a:r>
              <a:rPr lang="hu-HU" altLang="hu-HU" sz="3200" b="1" dirty="0" err="1" smtClean="0">
                <a:latin typeface="Arial" charset="0"/>
                <a:cs typeface="Arial" charset="0"/>
              </a:rPr>
              <a:t>stature</a:t>
            </a:r>
            <a:endParaRPr lang="hu-HU" altLang="hu-HU" sz="3200" b="1" dirty="0" smtClean="0">
              <a:latin typeface="Arial" charset="0"/>
              <a:cs typeface="Arial" charset="0"/>
            </a:endParaRPr>
          </a:p>
          <a:p>
            <a:pPr lvl="2" eaLnBrk="1" hangingPunct="1"/>
            <a:r>
              <a:rPr lang="hu-HU" altLang="hu-HU" sz="3200" b="1" dirty="0" err="1" smtClean="0">
                <a:latin typeface="Arial" charset="0"/>
                <a:cs typeface="Arial" charset="0"/>
              </a:rPr>
              <a:t>Constitutional</a:t>
            </a:r>
            <a:r>
              <a:rPr lang="hu-HU" altLang="hu-HU" sz="3200" dirty="0" smtClean="0">
                <a:latin typeface="Arial" charset="0"/>
                <a:cs typeface="Arial" charset="0"/>
              </a:rPr>
              <a:t> </a:t>
            </a:r>
            <a:r>
              <a:rPr lang="hu-HU" altLang="hu-HU" sz="3200" b="1" dirty="0" err="1" smtClean="0">
                <a:latin typeface="Arial" charset="0"/>
                <a:cs typeface="Arial" charset="0"/>
              </a:rPr>
              <a:t>growth</a:t>
            </a:r>
            <a:r>
              <a:rPr lang="hu-HU" altLang="hu-HU" sz="3200" b="1" dirty="0" smtClean="0">
                <a:latin typeface="Arial" charset="0"/>
                <a:cs typeface="Arial" charset="0"/>
              </a:rPr>
              <a:t> </a:t>
            </a:r>
            <a:r>
              <a:rPr lang="hu-HU" altLang="hu-HU" sz="3200" b="1" dirty="0" err="1" smtClean="0">
                <a:latin typeface="Arial" charset="0"/>
                <a:cs typeface="Arial" charset="0"/>
              </a:rPr>
              <a:t>delay</a:t>
            </a:r>
            <a:r>
              <a:rPr lang="hu-HU" altLang="hu-HU" sz="3200" b="1" dirty="0" smtClean="0">
                <a:latin typeface="Arial" charset="0"/>
                <a:cs typeface="Arial" charset="0"/>
              </a:rPr>
              <a:t> </a:t>
            </a:r>
            <a:r>
              <a:rPr lang="hu-HU" altLang="hu-HU" sz="3200" dirty="0" smtClean="0">
                <a:latin typeface="Arial" charset="0"/>
                <a:cs typeface="Arial" charset="0"/>
              </a:rPr>
              <a:t>(</a:t>
            </a:r>
            <a:r>
              <a:rPr lang="hu-HU" altLang="hu-HU" sz="3200" dirty="0" err="1" smtClean="0">
                <a:latin typeface="Arial" charset="0"/>
                <a:cs typeface="Arial" charset="0"/>
              </a:rPr>
              <a:t>delayed</a:t>
            </a:r>
            <a:r>
              <a:rPr lang="hu-HU" altLang="hu-HU" sz="3200" dirty="0" smtClean="0">
                <a:latin typeface="Arial" charset="0"/>
                <a:cs typeface="Arial" charset="0"/>
              </a:rPr>
              <a:t> </a:t>
            </a:r>
            <a:r>
              <a:rPr lang="hu-HU" altLang="hu-HU" sz="3200" dirty="0" err="1" smtClean="0">
                <a:latin typeface="Arial" charset="0"/>
                <a:cs typeface="Arial" charset="0"/>
              </a:rPr>
              <a:t>bone</a:t>
            </a:r>
            <a:r>
              <a:rPr lang="hu-HU" altLang="hu-HU" sz="3200" dirty="0" smtClean="0">
                <a:latin typeface="Arial" charset="0"/>
                <a:cs typeface="Arial" charset="0"/>
              </a:rPr>
              <a:t> </a:t>
            </a:r>
            <a:r>
              <a:rPr lang="hu-HU" altLang="hu-HU" sz="3200" dirty="0" err="1" smtClean="0">
                <a:latin typeface="Arial" charset="0"/>
                <a:cs typeface="Arial" charset="0"/>
              </a:rPr>
              <a:t>age</a:t>
            </a:r>
            <a:r>
              <a:rPr lang="hu-HU" altLang="hu-HU" sz="3200" dirty="0" smtClean="0">
                <a:latin typeface="Arial" charset="0"/>
                <a:cs typeface="Arial" charset="0"/>
              </a:rPr>
              <a:t>)</a:t>
            </a:r>
          </a:p>
        </p:txBody>
      </p:sp>
    </p:spTree>
    <p:extLst>
      <p:ext uri="{BB962C8B-B14F-4D97-AF65-F5344CB8AC3E}">
        <p14:creationId xmlns:p14="http://schemas.microsoft.com/office/powerpoint/2010/main" xmlns="" val="17426503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058"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53832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43" name="Text Box 4"/>
          <p:cNvSpPr txBox="1">
            <a:spLocks noChangeArrowheads="1"/>
          </p:cNvSpPr>
          <p:nvPr/>
        </p:nvSpPr>
        <p:spPr bwMode="auto">
          <a:xfrm>
            <a:off x="5410200" y="1484313"/>
            <a:ext cx="3733800" cy="2554545"/>
          </a:xfrm>
          <a:prstGeom prst="rect">
            <a:avLst/>
          </a:prstGeom>
          <a:noFill/>
          <a:ln>
            <a:noFill/>
          </a:ln>
          <a:extLst/>
        </p:spPr>
        <p:txBody>
          <a:bodyPr>
            <a:spAutoFit/>
          </a:bodyPr>
          <a:lstStyle>
            <a:lvl1pPr eaLnBrk="0" hangingPunct="0">
              <a:defRPr sz="3200">
                <a:solidFill>
                  <a:schemeClr val="tx1"/>
                </a:solidFill>
                <a:latin typeface="Arial" charset="0"/>
              </a:defRPr>
            </a:lvl1pPr>
            <a:lvl2pPr marL="742950" indent="-285750" eaLnBrk="0" hangingPunct="0">
              <a:buChar char="–"/>
              <a:defRPr sz="28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buChar char="–"/>
              <a:defRPr sz="2000">
                <a:solidFill>
                  <a:schemeClr val="tx1"/>
                </a:solidFill>
                <a:latin typeface="Arial" charset="0"/>
              </a:defRPr>
            </a:lvl4pPr>
            <a:lvl5pPr marL="2057400" indent="-228600"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400" eaLnBrk="1" hangingPunct="1">
              <a:spcBef>
                <a:spcPct val="50000"/>
              </a:spcBef>
              <a:defRPr/>
            </a:pPr>
            <a:r>
              <a:rPr lang="hu-HU" altLang="hu-HU" sz="4000" dirty="0" err="1" smtClean="0">
                <a:solidFill>
                  <a:srgbClr val="000000"/>
                </a:solidFill>
                <a:effectLst>
                  <a:outerShdw blurRad="38100" dist="38100" dir="2700000" algn="tl">
                    <a:srgbClr val="000000">
                      <a:alpha val="43137"/>
                    </a:srgbClr>
                  </a:outerShdw>
                </a:effectLst>
                <a:latin typeface="Calibri" panose="020F0502020204030204" pitchFamily="34" charset="0"/>
              </a:rPr>
              <a:t>Familial</a:t>
            </a:r>
            <a:r>
              <a:rPr lang="hu-HU" altLang="hu-HU" sz="4000" dirty="0" smtClean="0">
                <a:solidFill>
                  <a:srgbClr val="000000"/>
                </a:solidFill>
                <a:effectLst>
                  <a:outerShdw blurRad="38100" dist="38100" dir="2700000" algn="tl">
                    <a:srgbClr val="000000">
                      <a:alpha val="43137"/>
                    </a:srgbClr>
                  </a:outerShdw>
                </a:effectLst>
                <a:latin typeface="Calibri" panose="020F0502020204030204" pitchFamily="34" charset="0"/>
              </a:rPr>
              <a:t> </a:t>
            </a:r>
          </a:p>
          <a:p>
            <a:pPr algn="ctr" defTabSz="914400" eaLnBrk="1" hangingPunct="1">
              <a:spcBef>
                <a:spcPct val="50000"/>
              </a:spcBef>
              <a:defRPr/>
            </a:pPr>
            <a:r>
              <a:rPr lang="hu-HU" altLang="hu-HU" sz="4000" dirty="0" err="1" smtClean="0">
                <a:solidFill>
                  <a:srgbClr val="000000"/>
                </a:solidFill>
                <a:effectLst>
                  <a:outerShdw blurRad="38100" dist="38100" dir="2700000" algn="tl">
                    <a:srgbClr val="000000">
                      <a:alpha val="43137"/>
                    </a:srgbClr>
                  </a:outerShdw>
                </a:effectLst>
                <a:latin typeface="Calibri" panose="020F0502020204030204" pitchFamily="34" charset="0"/>
              </a:rPr>
              <a:t>short</a:t>
            </a:r>
            <a:r>
              <a:rPr lang="hu-HU" altLang="hu-HU" sz="4000" dirty="0" smtClean="0">
                <a:solidFill>
                  <a:srgbClr val="000000"/>
                </a:solidFill>
                <a:effectLst>
                  <a:outerShdw blurRad="38100" dist="38100" dir="2700000" algn="tl">
                    <a:srgbClr val="000000">
                      <a:alpha val="43137"/>
                    </a:srgbClr>
                  </a:outerShdw>
                </a:effectLst>
                <a:latin typeface="Calibri" panose="020F0502020204030204" pitchFamily="34" charset="0"/>
              </a:rPr>
              <a:t> </a:t>
            </a:r>
            <a:r>
              <a:rPr lang="hu-HU" altLang="hu-HU" sz="4000" dirty="0" err="1">
                <a:solidFill>
                  <a:srgbClr val="000000"/>
                </a:solidFill>
                <a:effectLst>
                  <a:outerShdw blurRad="38100" dist="38100" dir="2700000" algn="tl">
                    <a:srgbClr val="000000">
                      <a:alpha val="43137"/>
                    </a:srgbClr>
                  </a:outerShdw>
                </a:effectLst>
                <a:latin typeface="Calibri" panose="020F0502020204030204" pitchFamily="34" charset="0"/>
              </a:rPr>
              <a:t>stature</a:t>
            </a:r>
            <a:r>
              <a:rPr lang="hu-HU" altLang="hu-HU" sz="4000" dirty="0">
                <a:solidFill>
                  <a:srgbClr val="000000"/>
                </a:solidFill>
                <a:effectLst>
                  <a:outerShdw blurRad="38100" dist="38100" dir="2700000" algn="tl">
                    <a:srgbClr val="000000">
                      <a:alpha val="43137"/>
                    </a:srgbClr>
                  </a:outerShdw>
                </a:effectLst>
                <a:latin typeface="Calibri" panose="020F0502020204030204" pitchFamily="34" charset="0"/>
              </a:rPr>
              <a:t> </a:t>
            </a:r>
            <a:r>
              <a:rPr lang="hu-HU" altLang="hu-HU" sz="4000" dirty="0" smtClean="0">
                <a:solidFill>
                  <a:srgbClr val="000000"/>
                </a:solidFill>
                <a:effectLst>
                  <a:outerShdw blurRad="38100" dist="38100" dir="2700000" algn="tl">
                    <a:srgbClr val="000000">
                      <a:alpha val="43137"/>
                    </a:srgbClr>
                  </a:outerShdw>
                </a:effectLst>
                <a:latin typeface="Calibri" panose="020F0502020204030204" pitchFamily="34" charset="0"/>
              </a:rPr>
              <a:t> </a:t>
            </a:r>
          </a:p>
          <a:p>
            <a:pPr algn="ctr" defTabSz="914400" eaLnBrk="1" hangingPunct="1">
              <a:spcBef>
                <a:spcPct val="50000"/>
              </a:spcBef>
              <a:defRPr/>
            </a:pPr>
            <a:r>
              <a:rPr lang="hu-HU" altLang="hu-HU" sz="4000" dirty="0" smtClean="0">
                <a:solidFill>
                  <a:srgbClr val="000000"/>
                </a:solidFill>
                <a:latin typeface="Calibri" panose="020F0502020204030204" pitchFamily="34" charset="0"/>
              </a:rPr>
              <a:t>(BA=CA)</a:t>
            </a:r>
          </a:p>
        </p:txBody>
      </p:sp>
      <p:sp>
        <p:nvSpPr>
          <p:cNvPr id="557060" name="Téglalap 1"/>
          <p:cNvSpPr>
            <a:spLocks noChangeArrowheads="1"/>
          </p:cNvSpPr>
          <p:nvPr/>
        </p:nvSpPr>
        <p:spPr bwMode="auto">
          <a:xfrm>
            <a:off x="6121400" y="6021388"/>
            <a:ext cx="2843213"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hangingPunct="1">
              <a:spcBef>
                <a:spcPct val="0"/>
              </a:spcBef>
              <a:buFontTx/>
              <a:buNone/>
            </a:pPr>
            <a:r>
              <a:rPr lang="hu-HU" altLang="hu-HU" sz="1200">
                <a:solidFill>
                  <a:srgbClr val="000000"/>
                </a:solidFill>
              </a:rPr>
              <a:t>Raine, Practical Endocrinology and</a:t>
            </a:r>
          </a:p>
          <a:p>
            <a:pPr defTabSz="914400" eaLnBrk="1" hangingPunct="1">
              <a:spcBef>
                <a:spcPct val="0"/>
              </a:spcBef>
              <a:buFontTx/>
              <a:buNone/>
            </a:pPr>
            <a:r>
              <a:rPr lang="hu-HU" altLang="hu-HU" sz="1200">
                <a:solidFill>
                  <a:srgbClr val="000000"/>
                </a:solidFill>
              </a:rPr>
              <a:t> Diabetes in Children 2006</a:t>
            </a:r>
          </a:p>
        </p:txBody>
      </p:sp>
    </p:spTree>
    <p:extLst>
      <p:ext uri="{BB962C8B-B14F-4D97-AF65-F5344CB8AC3E}">
        <p14:creationId xmlns:p14="http://schemas.microsoft.com/office/powerpoint/2010/main" xmlns="" val="40521354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8082"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55038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667" name="Text Box 5"/>
          <p:cNvSpPr txBox="1">
            <a:spLocks noChangeArrowheads="1"/>
          </p:cNvSpPr>
          <p:nvPr/>
        </p:nvSpPr>
        <p:spPr bwMode="auto">
          <a:xfrm>
            <a:off x="6011043" y="2489306"/>
            <a:ext cx="2808288" cy="3508653"/>
          </a:xfrm>
          <a:prstGeom prst="rect">
            <a:avLst/>
          </a:prstGeom>
          <a:noFill/>
          <a:ln>
            <a:noFill/>
          </a:ln>
          <a:extLst/>
        </p:spPr>
        <p:txBody>
          <a:bodyPr>
            <a:spAutoFit/>
          </a:bodyPr>
          <a:lstStyle>
            <a:lvl1pPr eaLnBrk="0" hangingPunct="0">
              <a:defRPr sz="3200">
                <a:solidFill>
                  <a:schemeClr val="tx1"/>
                </a:solidFill>
                <a:latin typeface="Arial" charset="0"/>
              </a:defRPr>
            </a:lvl1pPr>
            <a:lvl2pPr marL="742950" indent="-285750" eaLnBrk="0" hangingPunct="0">
              <a:buChar char="–"/>
              <a:defRPr sz="28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buChar char="–"/>
              <a:defRPr sz="2000">
                <a:solidFill>
                  <a:schemeClr val="tx1"/>
                </a:solidFill>
                <a:latin typeface="Arial" charset="0"/>
              </a:defRPr>
            </a:lvl4pPr>
            <a:lvl5pPr marL="2057400" indent="-228600"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defRPr/>
            </a:pPr>
            <a:r>
              <a:rPr lang="hu-HU" altLang="hu-HU" sz="3600" b="1" dirty="0" smtClean="0">
                <a:solidFill>
                  <a:srgbClr val="0070C0"/>
                </a:solidFill>
                <a:effectLst>
                  <a:outerShdw blurRad="38100" dist="38100" dir="2700000" algn="tl">
                    <a:srgbClr val="000000">
                      <a:alpha val="43137"/>
                    </a:srgbClr>
                  </a:outerShdw>
                </a:effectLst>
                <a:latin typeface="Calibri" panose="020F0502020204030204" pitchFamily="34" charset="0"/>
              </a:rPr>
              <a:t>B</a:t>
            </a:r>
            <a:r>
              <a:rPr lang="hu-HU" altLang="hu-HU" sz="3600" dirty="0" smtClean="0">
                <a:solidFill>
                  <a:srgbClr val="000000"/>
                </a:solidFill>
                <a:effectLst>
                  <a:outerShdw blurRad="38100" dist="38100" dir="2700000" algn="tl">
                    <a:srgbClr val="000000">
                      <a:alpha val="43137"/>
                    </a:srgbClr>
                  </a:outerShdw>
                </a:effectLst>
                <a:latin typeface="Calibri" panose="020F0502020204030204" pitchFamily="34" charset="0"/>
              </a:rPr>
              <a:t>: </a:t>
            </a:r>
            <a:r>
              <a:rPr lang="hu-HU" altLang="hu-HU" sz="3600" dirty="0" err="1" smtClean="0">
                <a:solidFill>
                  <a:srgbClr val="000000"/>
                </a:solidFill>
                <a:effectLst>
                  <a:outerShdw blurRad="38100" dist="38100" dir="2700000" algn="tl">
                    <a:srgbClr val="000000">
                      <a:alpha val="43137"/>
                    </a:srgbClr>
                  </a:outerShdw>
                </a:effectLst>
                <a:latin typeface="Calibri" panose="020F0502020204030204" pitchFamily="34" charset="0"/>
              </a:rPr>
              <a:t>Constitutional</a:t>
            </a:r>
            <a:r>
              <a:rPr lang="hu-HU" altLang="hu-HU" sz="3600" dirty="0" smtClean="0">
                <a:solidFill>
                  <a:srgbClr val="000000"/>
                </a:solidFill>
                <a:effectLst>
                  <a:outerShdw blurRad="38100" dist="38100" dir="2700000" algn="tl">
                    <a:srgbClr val="000000">
                      <a:alpha val="43137"/>
                    </a:srgbClr>
                  </a:outerShdw>
                </a:effectLst>
                <a:latin typeface="Calibri" panose="020F0502020204030204" pitchFamily="34" charset="0"/>
              </a:rPr>
              <a:t> </a:t>
            </a:r>
            <a:r>
              <a:rPr lang="hu-HU" altLang="hu-HU" sz="3600" dirty="0" err="1" smtClean="0">
                <a:solidFill>
                  <a:srgbClr val="000000"/>
                </a:solidFill>
                <a:effectLst>
                  <a:outerShdw blurRad="38100" dist="38100" dir="2700000" algn="tl">
                    <a:srgbClr val="000000">
                      <a:alpha val="43137"/>
                    </a:srgbClr>
                  </a:outerShdw>
                </a:effectLst>
                <a:latin typeface="Calibri" panose="020F0502020204030204" pitchFamily="34" charset="0"/>
              </a:rPr>
              <a:t>delay</a:t>
            </a:r>
            <a:r>
              <a:rPr lang="hu-HU" altLang="hu-HU" sz="3600" dirty="0" smtClean="0">
                <a:solidFill>
                  <a:srgbClr val="000000"/>
                </a:solidFill>
                <a:effectLst>
                  <a:outerShdw blurRad="38100" dist="38100" dir="2700000" algn="tl">
                    <a:srgbClr val="000000">
                      <a:alpha val="43137"/>
                    </a:srgbClr>
                  </a:outerShdw>
                </a:effectLst>
                <a:latin typeface="Calibri" panose="020F0502020204030204" pitchFamily="34" charset="0"/>
              </a:rPr>
              <a:t> of </a:t>
            </a:r>
            <a:r>
              <a:rPr lang="hu-HU" altLang="hu-HU" sz="3600" dirty="0" err="1" smtClean="0">
                <a:solidFill>
                  <a:srgbClr val="000000"/>
                </a:solidFill>
                <a:effectLst>
                  <a:outerShdw blurRad="38100" dist="38100" dir="2700000" algn="tl">
                    <a:srgbClr val="000000">
                      <a:alpha val="43137"/>
                    </a:srgbClr>
                  </a:outerShdw>
                </a:effectLst>
                <a:latin typeface="Calibri" panose="020F0502020204030204" pitchFamily="34" charset="0"/>
              </a:rPr>
              <a:t>growth</a:t>
            </a:r>
            <a:r>
              <a:rPr lang="hu-HU" altLang="hu-HU" sz="3600" dirty="0" smtClean="0">
                <a:solidFill>
                  <a:srgbClr val="000000"/>
                </a:solidFill>
                <a:effectLst>
                  <a:outerShdw blurRad="38100" dist="38100" dir="2700000" algn="tl">
                    <a:srgbClr val="000000">
                      <a:alpha val="43137"/>
                    </a:srgbClr>
                  </a:outerShdw>
                </a:effectLst>
                <a:latin typeface="Calibri" panose="020F0502020204030204" pitchFamily="34" charset="0"/>
              </a:rPr>
              <a:t> and </a:t>
            </a:r>
            <a:r>
              <a:rPr lang="hu-HU" altLang="hu-HU" sz="3600" dirty="0" err="1" smtClean="0">
                <a:solidFill>
                  <a:srgbClr val="000000"/>
                </a:solidFill>
                <a:effectLst>
                  <a:outerShdw blurRad="38100" dist="38100" dir="2700000" algn="tl">
                    <a:srgbClr val="000000">
                      <a:alpha val="43137"/>
                    </a:srgbClr>
                  </a:outerShdw>
                </a:effectLst>
                <a:latin typeface="Calibri" panose="020F0502020204030204" pitchFamily="34" charset="0"/>
              </a:rPr>
              <a:t>puberty</a:t>
            </a:r>
            <a:endParaRPr lang="hu-HU" altLang="hu-HU" sz="3600" dirty="0" smtClean="0">
              <a:solidFill>
                <a:srgbClr val="000000"/>
              </a:solidFill>
              <a:effectLst>
                <a:outerShdw blurRad="38100" dist="38100" dir="2700000" algn="tl">
                  <a:srgbClr val="000000">
                    <a:alpha val="43137"/>
                  </a:srgbClr>
                </a:outerShdw>
              </a:effectLst>
              <a:latin typeface="Calibri" panose="020F0502020204030204" pitchFamily="34" charset="0"/>
            </a:endParaRPr>
          </a:p>
          <a:p>
            <a:pPr eaLnBrk="1" hangingPunct="1">
              <a:spcBef>
                <a:spcPct val="50000"/>
              </a:spcBef>
              <a:defRPr/>
            </a:pPr>
            <a:r>
              <a:rPr lang="hu-HU" altLang="hu-HU" sz="2800" dirty="0" smtClean="0">
                <a:solidFill>
                  <a:srgbClr val="000000"/>
                </a:solidFill>
                <a:effectLst>
                  <a:outerShdw blurRad="38100" dist="38100" dir="2700000" algn="tl">
                    <a:srgbClr val="000000">
                      <a:alpha val="43137"/>
                    </a:srgbClr>
                  </a:outerShdw>
                </a:effectLst>
                <a:latin typeface="Calibri" panose="020F0502020204030204" pitchFamily="34" charset="0"/>
              </a:rPr>
              <a:t>      </a:t>
            </a:r>
            <a:r>
              <a:rPr lang="hu-HU" altLang="hu-HU" sz="2800" dirty="0" smtClean="0">
                <a:solidFill>
                  <a:srgbClr val="000000"/>
                </a:solidFill>
                <a:latin typeface="Calibri" panose="020F0502020204030204" pitchFamily="34" charset="0"/>
              </a:rPr>
              <a:t>BA&lt;CA</a:t>
            </a:r>
          </a:p>
        </p:txBody>
      </p:sp>
      <p:sp>
        <p:nvSpPr>
          <p:cNvPr id="113668" name="Szövegdoboz 3"/>
          <p:cNvSpPr txBox="1">
            <a:spLocks noChangeArrowheads="1"/>
          </p:cNvSpPr>
          <p:nvPr/>
        </p:nvSpPr>
        <p:spPr bwMode="auto">
          <a:xfrm>
            <a:off x="5932502" y="549275"/>
            <a:ext cx="2406620" cy="1815882"/>
          </a:xfrm>
          <a:prstGeom prst="rect">
            <a:avLst/>
          </a:prstGeom>
          <a:noFill/>
          <a:ln>
            <a:noFill/>
          </a:ln>
          <a:extLst/>
        </p:spPr>
        <p:txBody>
          <a:bodyPr wrap="none">
            <a:spAutoFit/>
          </a:bodyPr>
          <a:lstStyle>
            <a:lvl1pPr eaLnBrk="0" hangingPunct="0">
              <a:defRPr sz="3200">
                <a:solidFill>
                  <a:schemeClr val="tx1"/>
                </a:solidFill>
                <a:latin typeface="Arial" charset="0"/>
              </a:defRPr>
            </a:lvl1pPr>
            <a:lvl2pPr marL="742950" indent="-285750" eaLnBrk="0" hangingPunct="0">
              <a:buChar char="–"/>
              <a:defRPr sz="28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buChar char="–"/>
              <a:defRPr sz="2000">
                <a:solidFill>
                  <a:schemeClr val="tx1"/>
                </a:solidFill>
                <a:latin typeface="Arial" charset="0"/>
              </a:defRPr>
            </a:lvl4pPr>
            <a:lvl5pPr marL="2057400" indent="-228600"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defRPr/>
            </a:pPr>
            <a:r>
              <a:rPr lang="hu-HU" altLang="hu-HU" sz="3600" b="1" dirty="0" smtClean="0">
                <a:solidFill>
                  <a:srgbClr val="C00000"/>
                </a:solidFill>
                <a:effectLst>
                  <a:outerShdw blurRad="38100" dist="38100" dir="2700000" algn="tl">
                    <a:srgbClr val="000000">
                      <a:alpha val="43137"/>
                    </a:srgbClr>
                  </a:outerShdw>
                </a:effectLst>
                <a:latin typeface="Calibri" panose="020F0502020204030204" pitchFamily="34" charset="0"/>
              </a:rPr>
              <a:t>A</a:t>
            </a:r>
            <a:r>
              <a:rPr lang="hu-HU" altLang="hu-HU" sz="3600" dirty="0" smtClean="0">
                <a:solidFill>
                  <a:srgbClr val="000000"/>
                </a:solidFill>
                <a:effectLst>
                  <a:outerShdw blurRad="38100" dist="38100" dir="2700000" algn="tl">
                    <a:srgbClr val="000000">
                      <a:alpha val="43137"/>
                    </a:srgbClr>
                  </a:outerShdw>
                </a:effectLst>
                <a:latin typeface="Calibri" panose="020F0502020204030204" pitchFamily="34" charset="0"/>
              </a:rPr>
              <a:t>:  </a:t>
            </a:r>
            <a:r>
              <a:rPr lang="hu-HU" altLang="hu-HU" sz="3600" dirty="0" err="1" smtClean="0">
                <a:solidFill>
                  <a:srgbClr val="000000"/>
                </a:solidFill>
                <a:effectLst>
                  <a:outerShdw blurRad="38100" dist="38100" dir="2700000" algn="tl">
                    <a:srgbClr val="000000">
                      <a:alpha val="43137"/>
                    </a:srgbClr>
                  </a:outerShdw>
                </a:effectLst>
                <a:latin typeface="Calibri" panose="020F0502020204030204" pitchFamily="34" charset="0"/>
              </a:rPr>
              <a:t>Delayed</a:t>
            </a:r>
            <a:r>
              <a:rPr lang="hu-HU" altLang="hu-HU" sz="3600" dirty="0" smtClean="0">
                <a:solidFill>
                  <a:srgbClr val="000000"/>
                </a:solidFill>
                <a:effectLst>
                  <a:outerShdw blurRad="38100" dist="38100" dir="2700000" algn="tl">
                    <a:srgbClr val="000000">
                      <a:alpha val="43137"/>
                    </a:srgbClr>
                  </a:outerShdw>
                </a:effectLst>
                <a:latin typeface="Calibri" panose="020F0502020204030204" pitchFamily="34" charset="0"/>
              </a:rPr>
              <a:t> </a:t>
            </a:r>
          </a:p>
          <a:p>
            <a:pPr algn="ctr" eaLnBrk="1" hangingPunct="1">
              <a:defRPr/>
            </a:pPr>
            <a:r>
              <a:rPr lang="hu-HU" altLang="hu-HU" sz="3600" dirty="0" err="1">
                <a:solidFill>
                  <a:srgbClr val="000000"/>
                </a:solidFill>
                <a:effectLst>
                  <a:outerShdw blurRad="38100" dist="38100" dir="2700000" algn="tl">
                    <a:srgbClr val="000000">
                      <a:alpha val="43137"/>
                    </a:srgbClr>
                  </a:outerShdw>
                </a:effectLst>
                <a:latin typeface="Calibri" panose="020F0502020204030204" pitchFamily="34" charset="0"/>
              </a:rPr>
              <a:t>p</a:t>
            </a:r>
            <a:r>
              <a:rPr lang="hu-HU" altLang="hu-HU" sz="3600" dirty="0" err="1" smtClean="0">
                <a:solidFill>
                  <a:srgbClr val="000000"/>
                </a:solidFill>
                <a:effectLst>
                  <a:outerShdw blurRad="38100" dist="38100" dir="2700000" algn="tl">
                    <a:srgbClr val="000000">
                      <a:alpha val="43137"/>
                    </a:srgbClr>
                  </a:outerShdw>
                </a:effectLst>
                <a:latin typeface="Calibri" panose="020F0502020204030204" pitchFamily="34" charset="0"/>
              </a:rPr>
              <a:t>uberty</a:t>
            </a:r>
            <a:endParaRPr lang="hu-HU" altLang="hu-HU" sz="3600" dirty="0" smtClean="0">
              <a:solidFill>
                <a:srgbClr val="000000"/>
              </a:solidFill>
              <a:effectLst>
                <a:outerShdw blurRad="38100" dist="38100" dir="2700000" algn="tl">
                  <a:srgbClr val="000000">
                    <a:alpha val="43137"/>
                  </a:srgbClr>
                </a:outerShdw>
              </a:effectLst>
              <a:latin typeface="Calibri" panose="020F0502020204030204" pitchFamily="34" charset="0"/>
            </a:endParaRPr>
          </a:p>
          <a:p>
            <a:pPr algn="ctr" eaLnBrk="1" hangingPunct="1">
              <a:defRPr/>
            </a:pPr>
            <a:endParaRPr lang="hu-HU" altLang="hu-HU" sz="1200" dirty="0" smtClean="0">
              <a:solidFill>
                <a:srgbClr val="000000"/>
              </a:solidFill>
              <a:effectLst>
                <a:outerShdw blurRad="38100" dist="38100" dir="2700000" algn="tl">
                  <a:srgbClr val="000000">
                    <a:alpha val="43137"/>
                  </a:srgbClr>
                </a:outerShdw>
              </a:effectLst>
              <a:latin typeface="Calibri" panose="020F0502020204030204" pitchFamily="34" charset="0"/>
            </a:endParaRPr>
          </a:p>
          <a:p>
            <a:pPr algn="ctr" eaLnBrk="1" hangingPunct="1">
              <a:defRPr/>
            </a:pPr>
            <a:r>
              <a:rPr lang="hu-HU" altLang="hu-HU" sz="2800" dirty="0" smtClean="0">
                <a:solidFill>
                  <a:srgbClr val="000000"/>
                </a:solidFill>
                <a:latin typeface="Calibri" panose="020F0502020204030204" pitchFamily="34" charset="0"/>
              </a:rPr>
              <a:t>BA&lt;CA</a:t>
            </a:r>
            <a:endParaRPr lang="de-DE" altLang="hu-HU" sz="2800" dirty="0" smtClean="0">
              <a:solidFill>
                <a:srgbClr val="000000"/>
              </a:solidFill>
              <a:latin typeface="Calibri" panose="020F0502020204030204" pitchFamily="34" charset="0"/>
            </a:endParaRPr>
          </a:p>
        </p:txBody>
      </p:sp>
      <p:sp>
        <p:nvSpPr>
          <p:cNvPr id="558085" name="Téglalap 1"/>
          <p:cNvSpPr>
            <a:spLocks noChangeArrowheads="1"/>
          </p:cNvSpPr>
          <p:nvPr/>
        </p:nvSpPr>
        <p:spPr bwMode="auto">
          <a:xfrm>
            <a:off x="6416675" y="6207125"/>
            <a:ext cx="2476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1200" dirty="0" err="1">
                <a:solidFill>
                  <a:srgbClr val="000000"/>
                </a:solidFill>
              </a:rPr>
              <a:t>Raine</a:t>
            </a:r>
            <a:r>
              <a:rPr lang="hu-HU" altLang="hu-HU" sz="1200" dirty="0">
                <a:solidFill>
                  <a:srgbClr val="000000"/>
                </a:solidFill>
              </a:rPr>
              <a:t>, </a:t>
            </a:r>
            <a:r>
              <a:rPr lang="hu-HU" altLang="hu-HU" sz="1200" dirty="0" err="1">
                <a:solidFill>
                  <a:srgbClr val="000000"/>
                </a:solidFill>
              </a:rPr>
              <a:t>Practical</a:t>
            </a:r>
            <a:r>
              <a:rPr lang="hu-HU" altLang="hu-HU" sz="1200" dirty="0">
                <a:solidFill>
                  <a:srgbClr val="000000"/>
                </a:solidFill>
              </a:rPr>
              <a:t> </a:t>
            </a:r>
            <a:r>
              <a:rPr lang="hu-HU" altLang="hu-HU" sz="1200" dirty="0" err="1">
                <a:solidFill>
                  <a:srgbClr val="000000"/>
                </a:solidFill>
              </a:rPr>
              <a:t>Endocrinology</a:t>
            </a:r>
            <a:r>
              <a:rPr lang="hu-HU" altLang="hu-HU" sz="1200" dirty="0">
                <a:solidFill>
                  <a:srgbClr val="000000"/>
                </a:solidFill>
              </a:rPr>
              <a:t> and Diabetes </a:t>
            </a:r>
            <a:r>
              <a:rPr lang="hu-HU" altLang="hu-HU" sz="1200" dirty="0" err="1">
                <a:solidFill>
                  <a:srgbClr val="000000"/>
                </a:solidFill>
              </a:rPr>
              <a:t>in</a:t>
            </a:r>
            <a:r>
              <a:rPr lang="hu-HU" altLang="hu-HU" sz="1200" dirty="0">
                <a:solidFill>
                  <a:srgbClr val="000000"/>
                </a:solidFill>
              </a:rPr>
              <a:t> </a:t>
            </a:r>
            <a:r>
              <a:rPr lang="hu-HU" altLang="hu-HU" sz="1200" dirty="0" err="1">
                <a:solidFill>
                  <a:srgbClr val="000000"/>
                </a:solidFill>
              </a:rPr>
              <a:t>Children</a:t>
            </a:r>
            <a:r>
              <a:rPr lang="hu-HU" altLang="hu-HU" sz="1200" dirty="0">
                <a:solidFill>
                  <a:srgbClr val="000000"/>
                </a:solidFill>
              </a:rPr>
              <a:t> 2006</a:t>
            </a:r>
          </a:p>
        </p:txBody>
      </p:sp>
    </p:spTree>
    <p:extLst>
      <p:ext uri="{BB962C8B-B14F-4D97-AF65-F5344CB8AC3E}">
        <p14:creationId xmlns:p14="http://schemas.microsoft.com/office/powerpoint/2010/main" xmlns="" val="17294879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idx="4294967295"/>
          </p:nvPr>
        </p:nvSpPr>
        <p:spPr>
          <a:xfrm>
            <a:off x="179388" y="230215"/>
            <a:ext cx="8785225" cy="1143000"/>
          </a:xfrm>
        </p:spPr>
        <p:txBody>
          <a:bodyPr rtlCol="0">
            <a:normAutofit/>
          </a:bodyPr>
          <a:lstStyle/>
          <a:p>
            <a:pPr eaLnBrk="1" fontAlgn="auto" hangingPunct="1">
              <a:spcAft>
                <a:spcPts val="0"/>
              </a:spcAft>
              <a:defRPr/>
            </a:pPr>
            <a:r>
              <a:rPr lang="hu-HU" sz="4000" b="1" dirty="0" err="1">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Causes</a:t>
            </a:r>
            <a:r>
              <a:rPr lang="hu-HU" sz="4000" b="1" dirty="0">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 of </a:t>
            </a:r>
            <a:r>
              <a:rPr lang="hu-HU" sz="4000" b="1" dirty="0" err="1">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short</a:t>
            </a:r>
            <a:r>
              <a:rPr lang="hu-HU" sz="4000" b="1" dirty="0">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hu-HU" sz="4000" b="1" dirty="0" err="1">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stature</a:t>
            </a:r>
            <a:r>
              <a:rPr lang="hu-HU" sz="4000" b="1" dirty="0">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hu-HU" sz="4000" b="1" dirty="0" smtClean="0">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(2)</a:t>
            </a:r>
          </a:p>
        </p:txBody>
      </p:sp>
      <p:sp>
        <p:nvSpPr>
          <p:cNvPr id="34819" name="Rectangle 3"/>
          <p:cNvSpPr>
            <a:spLocks noGrp="1" noChangeArrowheads="1"/>
          </p:cNvSpPr>
          <p:nvPr>
            <p:ph idx="4294967295"/>
          </p:nvPr>
        </p:nvSpPr>
        <p:spPr>
          <a:xfrm>
            <a:off x="179388" y="1373215"/>
            <a:ext cx="6229958" cy="5104497"/>
          </a:xfrm>
        </p:spPr>
        <p:txBody>
          <a:bodyPr/>
          <a:lstStyle/>
          <a:p>
            <a:pPr lvl="1" eaLnBrk="1" hangingPunct="1">
              <a:lnSpc>
                <a:spcPct val="80000"/>
              </a:lnSpc>
              <a:buFontTx/>
              <a:buNone/>
            </a:pPr>
            <a:r>
              <a:rPr lang="hu-HU" altLang="hu-HU" b="1" dirty="0" err="1" smtClean="0">
                <a:latin typeface="Arial" charset="0"/>
                <a:cs typeface="Arial" charset="0"/>
              </a:rPr>
              <a:t>Diseases</a:t>
            </a:r>
            <a:endParaRPr lang="hu-HU" altLang="hu-HU" b="1" dirty="0" smtClean="0">
              <a:latin typeface="Arial" charset="0"/>
              <a:cs typeface="Arial" charset="0"/>
            </a:endParaRPr>
          </a:p>
          <a:p>
            <a:pPr lvl="1" eaLnBrk="1" hangingPunct="1">
              <a:lnSpc>
                <a:spcPct val="80000"/>
              </a:lnSpc>
              <a:buFont typeface="Arial" charset="0"/>
              <a:buChar char="•"/>
            </a:pPr>
            <a:r>
              <a:rPr lang="hu-HU" altLang="hu-HU" dirty="0" err="1">
                <a:latin typeface="Arial" charset="0"/>
                <a:cs typeface="Arial" charset="0"/>
              </a:rPr>
              <a:t>I</a:t>
            </a:r>
            <a:r>
              <a:rPr lang="hu-HU" altLang="hu-HU" dirty="0" err="1" smtClean="0">
                <a:latin typeface="Arial" charset="0"/>
                <a:cs typeface="Arial" charset="0"/>
              </a:rPr>
              <a:t>ntrauterine</a:t>
            </a:r>
            <a:r>
              <a:rPr lang="hu-HU" altLang="hu-HU" dirty="0" smtClean="0">
                <a:latin typeface="Arial" charset="0"/>
                <a:cs typeface="Arial" charset="0"/>
              </a:rPr>
              <a:t> </a:t>
            </a:r>
            <a:r>
              <a:rPr lang="hu-HU" altLang="hu-HU" dirty="0" err="1" smtClean="0">
                <a:latin typeface="Arial" charset="0"/>
                <a:cs typeface="Arial" charset="0"/>
              </a:rPr>
              <a:t>growth</a:t>
            </a:r>
            <a:r>
              <a:rPr lang="hu-HU" altLang="hu-HU" dirty="0" smtClean="0">
                <a:latin typeface="Arial" charset="0"/>
                <a:cs typeface="Arial" charset="0"/>
              </a:rPr>
              <a:t> </a:t>
            </a:r>
            <a:r>
              <a:rPr lang="hu-HU" altLang="hu-HU" dirty="0" err="1" smtClean="0">
                <a:latin typeface="Arial" charset="0"/>
                <a:cs typeface="Arial" charset="0"/>
              </a:rPr>
              <a:t>retardation</a:t>
            </a:r>
            <a:r>
              <a:rPr lang="hu-HU" altLang="hu-HU" dirty="0" smtClean="0">
                <a:latin typeface="Arial" charset="0"/>
                <a:cs typeface="Arial" charset="0"/>
              </a:rPr>
              <a:t> (SGA)</a:t>
            </a:r>
          </a:p>
          <a:p>
            <a:pPr lvl="1" eaLnBrk="1" hangingPunct="1">
              <a:lnSpc>
                <a:spcPct val="80000"/>
              </a:lnSpc>
              <a:buFont typeface="Arial" charset="0"/>
              <a:buChar char="•"/>
            </a:pPr>
            <a:r>
              <a:rPr lang="hu-HU" altLang="hu-HU" dirty="0" err="1">
                <a:latin typeface="Arial" charset="0"/>
                <a:cs typeface="Arial" charset="0"/>
              </a:rPr>
              <a:t>M</a:t>
            </a:r>
            <a:r>
              <a:rPr lang="hu-HU" altLang="hu-HU" dirty="0" err="1" smtClean="0">
                <a:latin typeface="Arial" charset="0"/>
                <a:cs typeface="Arial" charset="0"/>
              </a:rPr>
              <a:t>alnutrition</a:t>
            </a:r>
            <a:r>
              <a:rPr lang="hu-HU" altLang="hu-HU" dirty="0" smtClean="0">
                <a:latin typeface="Arial" charset="0"/>
                <a:cs typeface="Arial" charset="0"/>
              </a:rPr>
              <a:t>, </a:t>
            </a:r>
            <a:r>
              <a:rPr lang="hu-HU" altLang="hu-HU" dirty="0" err="1" smtClean="0">
                <a:latin typeface="Arial" charset="0"/>
                <a:cs typeface="Arial" charset="0"/>
              </a:rPr>
              <a:t>malabsorption</a:t>
            </a:r>
            <a:r>
              <a:rPr lang="hu-HU" altLang="hu-HU" dirty="0" smtClean="0">
                <a:latin typeface="Arial" charset="0"/>
                <a:cs typeface="Arial" charset="0"/>
              </a:rPr>
              <a:t> </a:t>
            </a:r>
          </a:p>
          <a:p>
            <a:pPr marL="457200" lvl="1" indent="0" eaLnBrk="1" hangingPunct="1">
              <a:lnSpc>
                <a:spcPct val="80000"/>
              </a:lnSpc>
              <a:buNone/>
            </a:pPr>
            <a:r>
              <a:rPr lang="hu-HU" altLang="hu-HU" dirty="0" smtClean="0">
                <a:latin typeface="Arial" charset="0"/>
                <a:cs typeface="Arial" charset="0"/>
              </a:rPr>
              <a:t>   (</a:t>
            </a:r>
            <a:r>
              <a:rPr lang="hu-HU" altLang="hu-HU" dirty="0" err="1" smtClean="0">
                <a:latin typeface="Arial" charset="0"/>
                <a:cs typeface="Arial" charset="0"/>
              </a:rPr>
              <a:t>celiac</a:t>
            </a:r>
            <a:r>
              <a:rPr lang="hu-HU" altLang="hu-HU" dirty="0" smtClean="0">
                <a:latin typeface="Arial" charset="0"/>
                <a:cs typeface="Arial" charset="0"/>
              </a:rPr>
              <a:t> d.)</a:t>
            </a:r>
          </a:p>
          <a:p>
            <a:pPr lvl="1" eaLnBrk="1" hangingPunct="1">
              <a:lnSpc>
                <a:spcPct val="80000"/>
              </a:lnSpc>
              <a:buFont typeface="Arial" charset="0"/>
              <a:buChar char="•"/>
            </a:pPr>
            <a:r>
              <a:rPr lang="hu-HU" altLang="hu-HU" dirty="0" err="1">
                <a:latin typeface="Arial" charset="0"/>
                <a:cs typeface="Arial" charset="0"/>
              </a:rPr>
              <a:t>S</a:t>
            </a:r>
            <a:r>
              <a:rPr lang="hu-HU" altLang="hu-HU" dirty="0" err="1" smtClean="0">
                <a:latin typeface="Arial" charset="0"/>
                <a:cs typeface="Arial" charset="0"/>
              </a:rPr>
              <a:t>erious</a:t>
            </a:r>
            <a:r>
              <a:rPr lang="hu-HU" altLang="hu-HU" dirty="0" smtClean="0">
                <a:latin typeface="Arial" charset="0"/>
                <a:cs typeface="Arial" charset="0"/>
              </a:rPr>
              <a:t> </a:t>
            </a:r>
            <a:r>
              <a:rPr lang="hu-HU" altLang="hu-HU" dirty="0" err="1" smtClean="0">
                <a:latin typeface="Arial" charset="0"/>
                <a:cs typeface="Arial" charset="0"/>
              </a:rPr>
              <a:t>chronic</a:t>
            </a:r>
            <a:r>
              <a:rPr lang="hu-HU" altLang="hu-HU" dirty="0" smtClean="0">
                <a:latin typeface="Arial" charset="0"/>
                <a:cs typeface="Arial" charset="0"/>
              </a:rPr>
              <a:t> </a:t>
            </a:r>
            <a:r>
              <a:rPr lang="hu-HU" altLang="hu-HU" dirty="0" err="1" smtClean="0">
                <a:latin typeface="Arial" charset="0"/>
                <a:cs typeface="Arial" charset="0"/>
              </a:rPr>
              <a:t>diseases</a:t>
            </a:r>
            <a:r>
              <a:rPr lang="hu-HU" altLang="hu-HU" dirty="0" smtClean="0">
                <a:latin typeface="Arial" charset="0"/>
                <a:cs typeface="Arial" charset="0"/>
              </a:rPr>
              <a:t>   </a:t>
            </a:r>
            <a:r>
              <a:rPr lang="hu-HU" altLang="hu-HU" sz="2400" dirty="0" smtClean="0">
                <a:latin typeface="Arial" charset="0"/>
                <a:cs typeface="Arial" charset="0"/>
              </a:rPr>
              <a:t>(</a:t>
            </a:r>
            <a:r>
              <a:rPr lang="hu-HU" altLang="hu-HU" sz="2400" dirty="0" err="1" smtClean="0">
                <a:latin typeface="Arial" charset="0"/>
                <a:cs typeface="Arial" charset="0"/>
              </a:rPr>
              <a:t>cardiac-</a:t>
            </a:r>
            <a:r>
              <a:rPr lang="hu-HU" altLang="hu-HU" sz="2400" dirty="0" smtClean="0">
                <a:latin typeface="Arial" charset="0"/>
                <a:cs typeface="Arial" charset="0"/>
              </a:rPr>
              <a:t>, </a:t>
            </a:r>
            <a:r>
              <a:rPr lang="hu-HU" altLang="hu-HU" sz="2400" dirty="0" err="1" smtClean="0">
                <a:latin typeface="Arial" charset="0"/>
                <a:cs typeface="Arial" charset="0"/>
              </a:rPr>
              <a:t>pulmonary-</a:t>
            </a:r>
            <a:r>
              <a:rPr lang="hu-HU" altLang="hu-HU" sz="2400" dirty="0" smtClean="0">
                <a:latin typeface="Arial" charset="0"/>
                <a:cs typeface="Arial" charset="0"/>
              </a:rPr>
              <a:t>, GI-, </a:t>
            </a:r>
            <a:r>
              <a:rPr lang="hu-HU" altLang="hu-HU" sz="2400" dirty="0" err="1" smtClean="0">
                <a:latin typeface="Arial" charset="0"/>
                <a:cs typeface="Arial" charset="0"/>
              </a:rPr>
              <a:t>hepatic-</a:t>
            </a:r>
            <a:r>
              <a:rPr lang="hu-HU" altLang="hu-HU" sz="2400" dirty="0" smtClean="0">
                <a:latin typeface="Arial" charset="0"/>
                <a:cs typeface="Arial" charset="0"/>
              </a:rPr>
              <a:t>, </a:t>
            </a:r>
            <a:r>
              <a:rPr lang="hu-HU" altLang="hu-HU" sz="2400" dirty="0" err="1" smtClean="0">
                <a:latin typeface="Arial" charset="0"/>
                <a:cs typeface="Arial" charset="0"/>
              </a:rPr>
              <a:t>renal-</a:t>
            </a:r>
            <a:r>
              <a:rPr lang="hu-HU" altLang="hu-HU" sz="2400" dirty="0" smtClean="0">
                <a:latin typeface="Arial" charset="0"/>
                <a:cs typeface="Arial" charset="0"/>
              </a:rPr>
              <a:t>, </a:t>
            </a:r>
            <a:r>
              <a:rPr lang="hu-HU" altLang="hu-HU" sz="2400" dirty="0" err="1" smtClean="0">
                <a:latin typeface="Arial" charset="0"/>
                <a:cs typeface="Arial" charset="0"/>
              </a:rPr>
              <a:t>hematologic-</a:t>
            </a:r>
            <a:r>
              <a:rPr lang="hu-HU" altLang="hu-HU" sz="2400" dirty="0" smtClean="0">
                <a:latin typeface="Arial" charset="0"/>
                <a:cs typeface="Arial" charset="0"/>
              </a:rPr>
              <a:t>, </a:t>
            </a:r>
            <a:r>
              <a:rPr lang="hu-HU" altLang="hu-HU" sz="2400" dirty="0" err="1" smtClean="0">
                <a:latin typeface="Arial" charset="0"/>
                <a:cs typeface="Arial" charset="0"/>
              </a:rPr>
              <a:t>immunologic</a:t>
            </a:r>
            <a:r>
              <a:rPr lang="hu-HU" altLang="hu-HU" sz="2400" dirty="0" smtClean="0">
                <a:latin typeface="Arial" charset="0"/>
                <a:cs typeface="Arial" charset="0"/>
              </a:rPr>
              <a:t> </a:t>
            </a:r>
            <a:r>
              <a:rPr lang="hu-HU" altLang="hu-HU" sz="2400" dirty="0" err="1" smtClean="0">
                <a:latin typeface="Arial" charset="0"/>
                <a:cs typeface="Arial" charset="0"/>
              </a:rPr>
              <a:t>disorders</a:t>
            </a:r>
            <a:r>
              <a:rPr lang="hu-HU" altLang="hu-HU" sz="2400" dirty="0">
                <a:latin typeface="Arial" charset="0"/>
                <a:cs typeface="Arial" charset="0"/>
              </a:rPr>
              <a:t>)</a:t>
            </a:r>
          </a:p>
          <a:p>
            <a:pPr lvl="1" eaLnBrk="1" hangingPunct="1">
              <a:lnSpc>
                <a:spcPct val="80000"/>
              </a:lnSpc>
              <a:buFont typeface="Arial" charset="0"/>
              <a:buChar char="•"/>
            </a:pPr>
            <a:r>
              <a:rPr lang="hu-HU" altLang="hu-HU" dirty="0" err="1" smtClean="0">
                <a:latin typeface="Arial" charset="0"/>
                <a:cs typeface="Arial" charset="0"/>
              </a:rPr>
              <a:t>Sceletal</a:t>
            </a:r>
            <a:r>
              <a:rPr lang="hu-HU" altLang="hu-HU" dirty="0" smtClean="0">
                <a:latin typeface="Arial" charset="0"/>
                <a:cs typeface="Arial" charset="0"/>
              </a:rPr>
              <a:t> </a:t>
            </a:r>
            <a:r>
              <a:rPr lang="hu-HU" altLang="hu-HU" dirty="0" err="1" smtClean="0">
                <a:latin typeface="Arial" charset="0"/>
                <a:cs typeface="Arial" charset="0"/>
              </a:rPr>
              <a:t>dysplasias</a:t>
            </a:r>
            <a:r>
              <a:rPr lang="hu-HU" altLang="hu-HU" dirty="0" smtClean="0">
                <a:latin typeface="Arial" charset="0"/>
                <a:cs typeface="Arial" charset="0"/>
              </a:rPr>
              <a:t> </a:t>
            </a:r>
            <a:r>
              <a:rPr lang="hu-HU" altLang="hu-HU" sz="2400" dirty="0" smtClean="0">
                <a:latin typeface="Arial" charset="0"/>
                <a:cs typeface="Arial" charset="0"/>
              </a:rPr>
              <a:t>(</a:t>
            </a:r>
            <a:r>
              <a:rPr lang="hu-HU" altLang="hu-HU" sz="2400" dirty="0" err="1" smtClean="0">
                <a:latin typeface="Arial" charset="0"/>
                <a:cs typeface="Arial" charset="0"/>
              </a:rPr>
              <a:t>osteochondrodysplasias</a:t>
            </a:r>
            <a:r>
              <a:rPr lang="hu-HU" altLang="hu-HU" sz="2400" dirty="0" smtClean="0">
                <a:latin typeface="Arial" charset="0"/>
                <a:cs typeface="Arial" charset="0"/>
              </a:rPr>
              <a:t>, </a:t>
            </a:r>
            <a:r>
              <a:rPr lang="hu-HU" altLang="hu-HU" sz="2400" dirty="0" err="1" smtClean="0">
                <a:latin typeface="Arial" charset="0"/>
                <a:cs typeface="Arial" charset="0"/>
              </a:rPr>
              <a:t>osteogenesis</a:t>
            </a:r>
            <a:r>
              <a:rPr lang="hu-HU" altLang="hu-HU" sz="2400" dirty="0" smtClean="0">
                <a:latin typeface="Arial" charset="0"/>
                <a:cs typeface="Arial" charset="0"/>
              </a:rPr>
              <a:t> </a:t>
            </a:r>
            <a:r>
              <a:rPr lang="hu-HU" altLang="hu-HU" sz="2400" dirty="0" err="1" smtClean="0">
                <a:latin typeface="Arial" charset="0"/>
                <a:cs typeface="Arial" charset="0"/>
              </a:rPr>
              <a:t>imperfecta</a:t>
            </a:r>
            <a:r>
              <a:rPr lang="hu-HU" altLang="hu-HU" sz="2400" dirty="0" smtClean="0">
                <a:latin typeface="Arial" charset="0"/>
                <a:cs typeface="Arial" charset="0"/>
              </a:rPr>
              <a:t>)</a:t>
            </a:r>
          </a:p>
          <a:p>
            <a:pPr lvl="1" eaLnBrk="1" hangingPunct="1">
              <a:lnSpc>
                <a:spcPct val="80000"/>
              </a:lnSpc>
              <a:buFont typeface="Arial" charset="0"/>
              <a:buChar char="•"/>
            </a:pPr>
            <a:r>
              <a:rPr lang="hu-HU" altLang="hu-HU" dirty="0" err="1" smtClean="0">
                <a:latin typeface="Arial" charset="0"/>
                <a:cs typeface="Arial" charset="0"/>
              </a:rPr>
              <a:t>Syndromes</a:t>
            </a:r>
            <a:r>
              <a:rPr lang="hu-HU" altLang="hu-HU" dirty="0" smtClean="0">
                <a:latin typeface="Arial" charset="0"/>
                <a:cs typeface="Arial" charset="0"/>
              </a:rPr>
              <a:t> (Turner </a:t>
            </a:r>
            <a:r>
              <a:rPr lang="hu-HU" altLang="hu-HU" dirty="0" err="1" smtClean="0">
                <a:latin typeface="Arial" charset="0"/>
                <a:cs typeface="Arial" charset="0"/>
              </a:rPr>
              <a:t>sy</a:t>
            </a:r>
            <a:r>
              <a:rPr lang="hu-HU" altLang="hu-HU" dirty="0" smtClean="0">
                <a:latin typeface="Arial" charset="0"/>
                <a:cs typeface="Arial" charset="0"/>
              </a:rPr>
              <a:t>, Down </a:t>
            </a:r>
            <a:r>
              <a:rPr lang="hu-HU" altLang="hu-HU" dirty="0" err="1" smtClean="0">
                <a:latin typeface="Arial" charset="0"/>
                <a:cs typeface="Arial" charset="0"/>
              </a:rPr>
              <a:t>sy</a:t>
            </a:r>
            <a:r>
              <a:rPr lang="hu-HU" altLang="hu-HU" dirty="0" smtClean="0">
                <a:latin typeface="Arial" charset="0"/>
                <a:cs typeface="Arial" charset="0"/>
              </a:rPr>
              <a:t>, </a:t>
            </a:r>
            <a:r>
              <a:rPr lang="hu-HU" altLang="hu-HU" dirty="0" err="1" smtClean="0">
                <a:latin typeface="Arial" charset="0"/>
                <a:cs typeface="Arial" charset="0"/>
              </a:rPr>
              <a:t>Noonan</a:t>
            </a:r>
            <a:r>
              <a:rPr lang="hu-HU" altLang="hu-HU" dirty="0" smtClean="0">
                <a:latin typeface="Arial" charset="0"/>
                <a:cs typeface="Arial" charset="0"/>
              </a:rPr>
              <a:t> </a:t>
            </a:r>
            <a:r>
              <a:rPr lang="hu-HU" altLang="hu-HU" dirty="0" err="1" smtClean="0">
                <a:latin typeface="Arial" charset="0"/>
                <a:cs typeface="Arial" charset="0"/>
              </a:rPr>
              <a:t>sy</a:t>
            </a:r>
            <a:r>
              <a:rPr lang="hu-HU" altLang="hu-HU" dirty="0" smtClean="0">
                <a:latin typeface="Arial" charset="0"/>
                <a:cs typeface="Arial" charset="0"/>
              </a:rPr>
              <a:t>, </a:t>
            </a:r>
            <a:r>
              <a:rPr lang="hu-HU" altLang="hu-HU" dirty="0" err="1" smtClean="0">
                <a:latin typeface="Arial" charset="0"/>
                <a:cs typeface="Arial" charset="0"/>
              </a:rPr>
              <a:t>Prader-Willi</a:t>
            </a:r>
            <a:r>
              <a:rPr lang="hu-HU" altLang="hu-HU" dirty="0" smtClean="0">
                <a:latin typeface="Arial" charset="0"/>
                <a:cs typeface="Arial" charset="0"/>
              </a:rPr>
              <a:t> </a:t>
            </a:r>
            <a:r>
              <a:rPr lang="hu-HU" altLang="hu-HU" dirty="0" err="1" smtClean="0">
                <a:latin typeface="Arial" charset="0"/>
                <a:cs typeface="Arial" charset="0"/>
              </a:rPr>
              <a:t>sy</a:t>
            </a:r>
            <a:r>
              <a:rPr lang="hu-HU" altLang="hu-HU" dirty="0" smtClean="0">
                <a:latin typeface="Arial" charset="0"/>
                <a:cs typeface="Arial" charset="0"/>
              </a:rPr>
              <a:t>)</a:t>
            </a:r>
          </a:p>
        </p:txBody>
      </p:sp>
      <p:pic>
        <p:nvPicPr>
          <p:cNvPr id="5" name="Tartalom helye 3"/>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6586008" y="2190877"/>
            <a:ext cx="1928069" cy="3808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0896098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98450" y="1504950"/>
            <a:ext cx="3170238" cy="4803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pic>
        <p:nvPicPr>
          <p:cNvPr id="35843" name="Picture 3" descr="C:\Users\Ágnes\Eőadások\endokrin betegek\20150521_120900.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418263" y="4486275"/>
            <a:ext cx="2432050"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4" name="Picture 4" descr="C:\Users\Ágnes\Eőadások\endokrin betegek\20150521_121030.jpg"/>
          <p:cNvPicPr>
            <a:picLocks noChangeAspect="1" noChangeArrowheads="1"/>
          </p:cNvPicPr>
          <p:nvPr/>
        </p:nvPicPr>
        <p:blipFill>
          <a:blip r:embed="rId5">
            <a:extLst>
              <a:ext uri="{28A0092B-C50C-407E-A947-70E740481C1C}">
                <a14:useLocalDpi xmlns:a14="http://schemas.microsoft.com/office/drawing/2010/main" xmlns="" val="0"/>
              </a:ext>
            </a:extLst>
          </a:blip>
          <a:srcRect l="16628" t="12112" r="18457" b="12112"/>
          <a:stretch>
            <a:fillRect/>
          </a:stretch>
        </p:blipFill>
        <p:spPr bwMode="auto">
          <a:xfrm>
            <a:off x="3733800" y="1531938"/>
            <a:ext cx="2578100" cy="2257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5" name="Picture 2"/>
          <p:cNvPicPr>
            <a:picLocks noChangeAspect="1" noChangeArrowheads="1"/>
          </p:cNvPicPr>
          <p:nvPr/>
        </p:nvPicPr>
        <p:blipFill>
          <a:blip r:embed="rId6">
            <a:extLst>
              <a:ext uri="{28A0092B-C50C-407E-A947-70E740481C1C}">
                <a14:useLocalDpi xmlns:a14="http://schemas.microsoft.com/office/drawing/2010/main" xmlns="" val="0"/>
              </a:ext>
            </a:extLst>
          </a:blip>
          <a:srcRect l="7005" t="12396" r="7570" b="11929"/>
          <a:stretch>
            <a:fillRect/>
          </a:stretch>
        </p:blipFill>
        <p:spPr bwMode="auto">
          <a:xfrm>
            <a:off x="3440113" y="4289425"/>
            <a:ext cx="2932112" cy="209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pic>
        <p:nvPicPr>
          <p:cNvPr id="35846" name="Picture 5" descr="C:\Users\Ágnes\Eőadások\endokrin betegek\20150526_095527-1.jpg"/>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6619875" y="1484313"/>
            <a:ext cx="2230438" cy="285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Cím 1"/>
          <p:cNvSpPr>
            <a:spLocks noGrp="1"/>
          </p:cNvSpPr>
          <p:nvPr>
            <p:ph type="title" idx="4294967295"/>
          </p:nvPr>
        </p:nvSpPr>
        <p:spPr/>
        <p:txBody>
          <a:bodyPr/>
          <a:lstStyle/>
          <a:p>
            <a:pPr eaLnBrk="1" hangingPunct="1">
              <a:defRPr/>
            </a:pPr>
            <a:r>
              <a:rPr lang="hu-HU" altLang="hu-HU" b="1" dirty="0" smtClean="0">
                <a:solidFill>
                  <a:srgbClr val="C00000"/>
                </a:solidFill>
                <a:effectLst>
                  <a:outerShdw blurRad="38100" dist="38100" dir="2700000" algn="tl">
                    <a:srgbClr val="C0C0C0"/>
                  </a:outerShdw>
                </a:effectLst>
                <a:cs typeface="Arial" charset="0"/>
              </a:rPr>
              <a:t>Turner </a:t>
            </a:r>
            <a:r>
              <a:rPr lang="hu-HU" altLang="hu-HU" b="1" dirty="0" err="1" smtClean="0">
                <a:solidFill>
                  <a:srgbClr val="C00000"/>
                </a:solidFill>
                <a:effectLst>
                  <a:outerShdw blurRad="38100" dist="38100" dir="2700000" algn="tl">
                    <a:srgbClr val="C0C0C0"/>
                  </a:outerShdw>
                </a:effectLst>
                <a:cs typeface="Arial" charset="0"/>
              </a:rPr>
              <a:t>syndrome</a:t>
            </a:r>
            <a:endParaRPr lang="hu-HU" altLang="hu-HU" b="1" dirty="0" smtClean="0">
              <a:solidFill>
                <a:srgbClr val="C00000"/>
              </a:solidFill>
              <a:effectLst>
                <a:outerShdw blurRad="38100" dist="38100" dir="2700000" algn="tl">
                  <a:srgbClr val="C0C0C0"/>
                </a:outerShdw>
              </a:effectLst>
              <a:cs typeface="Arial" charset="0"/>
            </a:endParaRPr>
          </a:p>
        </p:txBody>
      </p:sp>
    </p:spTree>
    <p:extLst>
      <p:ext uri="{BB962C8B-B14F-4D97-AF65-F5344CB8AC3E}">
        <p14:creationId xmlns:p14="http://schemas.microsoft.com/office/powerpoint/2010/main" xmlns="" val="37891810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effectLst>
                  <a:outerShdw blurRad="38100" dist="38100" dir="2700000" algn="tl">
                    <a:srgbClr val="000000">
                      <a:alpha val="43137"/>
                    </a:srgbClr>
                  </a:outerShdw>
                </a:effectLst>
              </a:rPr>
              <a:t>Special growth charts</a:t>
            </a:r>
            <a:endParaRPr lang="en-US" b="1" dirty="0">
              <a:solidFill>
                <a:srgbClr val="C00000"/>
              </a:solidFill>
              <a:effectLst>
                <a:outerShdw blurRad="38100" dist="38100" dir="2700000" algn="tl">
                  <a:srgbClr val="000000">
                    <a:alpha val="43137"/>
                  </a:srgbClr>
                </a:outerShdw>
              </a:effectLst>
            </a:endParaRPr>
          </a:p>
        </p:txBody>
      </p:sp>
      <p:graphicFrame>
        <p:nvGraphicFramePr>
          <p:cNvPr id="4" name="Object 3"/>
          <p:cNvGraphicFramePr>
            <a:graphicFrameLocks noChangeAspect="1"/>
          </p:cNvGraphicFramePr>
          <p:nvPr>
            <p:extLst>
              <p:ext uri="{D42A27DB-BD31-4B8C-83A1-F6EECF244321}">
                <p14:modId xmlns:p14="http://schemas.microsoft.com/office/powerpoint/2010/main" xmlns="" val="3554007100"/>
              </p:ext>
            </p:extLst>
          </p:nvPr>
        </p:nvGraphicFramePr>
        <p:xfrm>
          <a:off x="4895737" y="1312360"/>
          <a:ext cx="3876487" cy="5252014"/>
        </p:xfrm>
        <a:graphic>
          <a:graphicData uri="http://schemas.openxmlformats.org/presentationml/2006/ole">
            <p:oleObj spid="_x0000_s4140" r:id="rId3" imgW="2362113" imgH="3200282" progId="">
              <p:link updateAutomatic="1"/>
            </p:oleObj>
          </a:graphicData>
        </a:graphic>
      </p:graphicFrame>
      <p:sp>
        <p:nvSpPr>
          <p:cNvPr id="5" name="TextBox 4"/>
          <p:cNvSpPr txBox="1"/>
          <p:nvPr/>
        </p:nvSpPr>
        <p:spPr>
          <a:xfrm>
            <a:off x="457200" y="2105655"/>
            <a:ext cx="3749744" cy="2062103"/>
          </a:xfrm>
          <a:prstGeom prst="rect">
            <a:avLst/>
          </a:prstGeom>
          <a:noFill/>
        </p:spPr>
        <p:txBody>
          <a:bodyPr wrap="none" rtlCol="0">
            <a:spAutoFit/>
          </a:bodyPr>
          <a:lstStyle/>
          <a:p>
            <a:pPr marL="285750" indent="-285750">
              <a:buFont typeface="Arial"/>
              <a:buChar char="•"/>
            </a:pPr>
            <a:r>
              <a:rPr lang="en-US" sz="3200" dirty="0" smtClean="0"/>
              <a:t>Premature babies</a:t>
            </a:r>
          </a:p>
          <a:p>
            <a:pPr marL="285750" indent="-285750">
              <a:buFont typeface="Arial"/>
              <a:buChar char="•"/>
            </a:pPr>
            <a:r>
              <a:rPr lang="en-US" sz="3200" dirty="0" smtClean="0"/>
              <a:t>Turner syndrome</a:t>
            </a:r>
          </a:p>
          <a:p>
            <a:pPr marL="285750" indent="-285750">
              <a:buFont typeface="Arial"/>
              <a:buChar char="•"/>
            </a:pPr>
            <a:r>
              <a:rPr lang="en-US" sz="3200" dirty="0" smtClean="0"/>
              <a:t>Down syndrome</a:t>
            </a:r>
          </a:p>
          <a:p>
            <a:pPr marL="285750" indent="-285750">
              <a:buFont typeface="Arial"/>
              <a:buChar char="•"/>
            </a:pPr>
            <a:r>
              <a:rPr lang="en-US" sz="3200" dirty="0" err="1" smtClean="0"/>
              <a:t>Achondroplasia</a:t>
            </a:r>
            <a:r>
              <a:rPr lang="en-US" sz="3200" dirty="0" smtClean="0"/>
              <a:t>, </a:t>
            </a:r>
            <a:r>
              <a:rPr lang="en-US" sz="3200" dirty="0" err="1" smtClean="0"/>
              <a:t>etc</a:t>
            </a:r>
            <a:endParaRPr lang="en-US" sz="3200" dirty="0"/>
          </a:p>
        </p:txBody>
      </p:sp>
      <p:sp>
        <p:nvSpPr>
          <p:cNvPr id="7" name="TextBox 6"/>
          <p:cNvSpPr txBox="1"/>
          <p:nvPr/>
        </p:nvSpPr>
        <p:spPr>
          <a:xfrm>
            <a:off x="317471" y="4614796"/>
            <a:ext cx="4461303" cy="1815882"/>
          </a:xfrm>
          <a:prstGeom prst="rect">
            <a:avLst/>
          </a:prstGeom>
          <a:noFill/>
        </p:spPr>
        <p:txBody>
          <a:bodyPr wrap="square" rtlCol="0">
            <a:spAutoFit/>
          </a:bodyPr>
          <a:lstStyle/>
          <a:p>
            <a:r>
              <a:rPr lang="hu-HU" sz="2800" dirty="0"/>
              <a:t>Growth parameters should be adjusted for prematurity until 24 months or up 3 years is VLBW (1500 g </a:t>
            </a:r>
            <a:r>
              <a:rPr lang="hu-HU" sz="2800" dirty="0">
                <a:sym typeface="Symbol"/>
              </a:rPr>
              <a:t></a:t>
            </a:r>
            <a:r>
              <a:rPr lang="hu-HU" sz="2800" dirty="0"/>
              <a:t>)</a:t>
            </a:r>
            <a:r>
              <a:rPr lang="hu-HU" sz="2800" dirty="0" smtClean="0"/>
              <a:t>.</a:t>
            </a:r>
            <a:endParaRPr lang="en-US" sz="2800" dirty="0"/>
          </a:p>
        </p:txBody>
      </p:sp>
    </p:spTree>
    <p:extLst>
      <p:ext uri="{BB962C8B-B14F-4D97-AF65-F5344CB8AC3E}">
        <p14:creationId xmlns:p14="http://schemas.microsoft.com/office/powerpoint/2010/main" xmlns="" val="10124484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5" name="Picture 7" descr="turner sy char 1 20"/>
          <p:cNvPicPr>
            <a:picLocks noGrp="1" noChangeAspect="1" noChangeArrowheads="1"/>
          </p:cNvPicPr>
          <p:nvPr>
            <p:ph sz="half" idx="4294967295"/>
          </p:nvPr>
        </p:nvPicPr>
        <p:blipFill>
          <a:blip r:embed="rId2">
            <a:extLst>
              <a:ext uri="{28A0092B-C50C-407E-A947-70E740481C1C}">
                <a14:useLocalDpi xmlns:a14="http://schemas.microsoft.com/office/drawing/2010/main" xmlns="" val="0"/>
              </a:ext>
            </a:extLst>
          </a:blip>
          <a:srcRect l="2388"/>
          <a:stretch>
            <a:fillRect/>
          </a:stretch>
        </p:blipFill>
        <p:spPr>
          <a:xfrm>
            <a:off x="770988" y="579071"/>
            <a:ext cx="4337572" cy="5799760"/>
          </a:xfrm>
          <a:noFill/>
        </p:spPr>
      </p:pic>
      <p:pic>
        <p:nvPicPr>
          <p:cNvPr id="3"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434596" y="1086196"/>
            <a:ext cx="3170238" cy="4803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Tree>
    <p:extLst>
      <p:ext uri="{BB962C8B-B14F-4D97-AF65-F5344CB8AC3E}">
        <p14:creationId xmlns:p14="http://schemas.microsoft.com/office/powerpoint/2010/main" xmlns="" val="7259367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71438"/>
            <a:ext cx="8229600" cy="1143001"/>
          </a:xfrm>
        </p:spPr>
        <p:txBody>
          <a:bodyPr/>
          <a:lstStyle/>
          <a:p>
            <a:pPr>
              <a:defRPr/>
            </a:pPr>
            <a:r>
              <a:rPr lang="hu-HU"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Prader-Willi</a:t>
            </a:r>
            <a:r>
              <a:rPr lang="hu-HU"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hu-HU"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syndrome</a:t>
            </a:r>
            <a:r>
              <a:rPr lang="hu-HU"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hu-HU" dirty="0"/>
          </a:p>
        </p:txBody>
      </p:sp>
      <p:pic>
        <p:nvPicPr>
          <p:cNvPr id="36867" name="Picture 2"/>
          <p:cNvPicPr>
            <a:picLocks noGrp="1" noChangeAspect="1" noChangeArrowheads="1"/>
          </p:cNvPicPr>
          <p:nvPr>
            <p:ph sz="half" idx="4294967295"/>
          </p:nvPr>
        </p:nvPicPr>
        <p:blipFill>
          <a:blip r:embed="rId2">
            <a:extLst>
              <a:ext uri="{28A0092B-C50C-407E-A947-70E740481C1C}">
                <a14:useLocalDpi xmlns:a14="http://schemas.microsoft.com/office/drawing/2010/main" xmlns="" val="0"/>
              </a:ext>
            </a:extLst>
          </a:blip>
          <a:srcRect/>
          <a:stretch>
            <a:fillRect/>
          </a:stretch>
        </p:blipFill>
        <p:spPr>
          <a:xfrm>
            <a:off x="4857750" y="1916113"/>
            <a:ext cx="3959225" cy="3954462"/>
          </a:xfrm>
        </p:spPr>
      </p:pic>
      <p:pic>
        <p:nvPicPr>
          <p:cNvPr id="36868"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42938" y="1071563"/>
            <a:ext cx="3643312" cy="2097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69"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000125" y="3214688"/>
            <a:ext cx="2882900" cy="3592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4796469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34041" y="1600200"/>
            <a:ext cx="7349384" cy="4525963"/>
          </a:xfrm>
        </p:spPr>
        <p:txBody>
          <a:bodyPr/>
          <a:lstStyle/>
          <a:p>
            <a:pPr marL="0" indent="0">
              <a:buNone/>
            </a:pPr>
            <a:r>
              <a:rPr lang="hu-HU" dirty="0">
                <a:effectLst>
                  <a:outerShdw blurRad="38100" dist="38100" dir="2700000" algn="tl">
                    <a:srgbClr val="000000">
                      <a:alpha val="43137"/>
                    </a:srgbClr>
                  </a:outerShdw>
                </a:effectLst>
              </a:rPr>
              <a:t>The monitoring of a child’s growth </a:t>
            </a:r>
            <a:r>
              <a:rPr lang="hu-HU" dirty="0"/>
              <a:t>is probably the most important job of a pediatrician! An aberration in growth pattern is often the first clue that there is something wrong with the child. The growth of the child is used in conjunction with the signs and symptoms.</a:t>
            </a:r>
            <a:endParaRPr lang="en-US" dirty="0"/>
          </a:p>
          <a:p>
            <a:endParaRPr lang="en-US" dirty="0"/>
          </a:p>
        </p:txBody>
      </p:sp>
    </p:spTree>
    <p:extLst>
      <p:ext uri="{BB962C8B-B14F-4D97-AF65-F5344CB8AC3E}">
        <p14:creationId xmlns:p14="http://schemas.microsoft.com/office/powerpoint/2010/main" xmlns="" val="24222287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G:\USER\kozos\Luczay Andrea\2004.02.24. képek\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528" y="680352"/>
            <a:ext cx="5652864" cy="5661938"/>
          </a:xfrm>
          <a:prstGeom prst="rect">
            <a:avLst/>
          </a:prstGeom>
          <a:noFill/>
          <a:extLst>
            <a:ext uri="{909E8E84-426E-40DD-AFC4-6F175D3DCCD1}">
              <a14:hiddenFill xmlns:a14="http://schemas.microsoft.com/office/drawing/2010/main" xmlns="">
                <a:solidFill>
                  <a:srgbClr val="FFFFFF"/>
                </a:solidFill>
              </a14:hiddenFill>
            </a:ext>
          </a:extLst>
        </p:spPr>
      </p:pic>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4326"/>
          <a:stretch/>
        </p:blipFill>
        <p:spPr bwMode="auto">
          <a:xfrm>
            <a:off x="6202546" y="786302"/>
            <a:ext cx="2667544" cy="5407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1809744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z="4000" b="1" kern="1200" dirty="0" err="1">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Causes</a:t>
            </a:r>
            <a:r>
              <a:rPr lang="hu-HU" sz="4000" b="1" kern="1200" dirty="0">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 of </a:t>
            </a:r>
            <a:r>
              <a:rPr lang="hu-HU" sz="4000" b="1" kern="1200" dirty="0" err="1">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short</a:t>
            </a:r>
            <a:r>
              <a:rPr lang="hu-HU" sz="4000" b="1" kern="1200" dirty="0">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hu-HU" sz="4000" b="1" kern="1200" dirty="0" err="1">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stature</a:t>
            </a:r>
            <a:r>
              <a:rPr lang="hu-HU" sz="4000" b="1" kern="1200" dirty="0">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hu-HU" sz="4000" b="1" kern="1200" dirty="0" smtClean="0">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(3)</a:t>
            </a:r>
            <a:endParaRPr lang="hu-HU" dirty="0"/>
          </a:p>
        </p:txBody>
      </p:sp>
      <p:sp>
        <p:nvSpPr>
          <p:cNvPr id="3" name="Tartalom helye 2"/>
          <p:cNvSpPr>
            <a:spLocks noGrp="1"/>
          </p:cNvSpPr>
          <p:nvPr>
            <p:ph idx="1"/>
          </p:nvPr>
        </p:nvSpPr>
        <p:spPr>
          <a:xfrm>
            <a:off x="196558" y="1600200"/>
            <a:ext cx="5289848" cy="4525963"/>
          </a:xfrm>
        </p:spPr>
        <p:txBody>
          <a:bodyPr/>
          <a:lstStyle/>
          <a:p>
            <a:pPr marL="0" indent="0">
              <a:buNone/>
            </a:pPr>
            <a:r>
              <a:rPr lang="hu-HU" b="1" dirty="0" smtClean="0">
                <a:latin typeface="Arial" panose="020B0604020202020204" pitchFamily="34" charset="0"/>
                <a:cs typeface="Arial" panose="020B0604020202020204" pitchFamily="34" charset="0"/>
              </a:rPr>
              <a:t>Endocrine </a:t>
            </a:r>
            <a:r>
              <a:rPr lang="hu-HU" b="1" dirty="0" err="1" smtClean="0">
                <a:latin typeface="Arial" panose="020B0604020202020204" pitchFamily="34" charset="0"/>
                <a:cs typeface="Arial" panose="020B0604020202020204" pitchFamily="34" charset="0"/>
              </a:rPr>
              <a:t>disorders</a:t>
            </a:r>
            <a:endParaRPr lang="hu-HU" b="1" dirty="0" smtClean="0">
              <a:latin typeface="Arial" panose="020B0604020202020204" pitchFamily="34" charset="0"/>
              <a:cs typeface="Arial" panose="020B0604020202020204" pitchFamily="34" charset="0"/>
            </a:endParaRPr>
          </a:p>
          <a:p>
            <a:pPr marL="0" indent="0">
              <a:buNone/>
            </a:pPr>
            <a:endParaRPr lang="hu-HU" sz="1800" b="1" dirty="0" smtClean="0">
              <a:latin typeface="Arial" panose="020B0604020202020204" pitchFamily="34" charset="0"/>
              <a:cs typeface="Arial" panose="020B0604020202020204" pitchFamily="34" charset="0"/>
            </a:endParaRPr>
          </a:p>
          <a:p>
            <a:pPr lvl="1">
              <a:lnSpc>
                <a:spcPct val="80000"/>
              </a:lnSpc>
              <a:buFont typeface="Arial" panose="020B0604020202020204" pitchFamily="34" charset="0"/>
              <a:buChar char="•"/>
              <a:defRPr/>
            </a:pPr>
            <a:r>
              <a:rPr lang="hu-HU" altLang="hu-HU"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H</a:t>
            </a:r>
            <a:r>
              <a:rPr lang="hu-HU" altLang="hu-HU" sz="2600" dirty="0" err="1" smtClean="0">
                <a:effectLst>
                  <a:outerShdw blurRad="38100" dist="38100" dir="2700000" algn="tl">
                    <a:srgbClr val="000000">
                      <a:alpha val="43137"/>
                    </a:srgbClr>
                  </a:outerShdw>
                </a:effectLst>
                <a:latin typeface="Arial" charset="0"/>
                <a:cs typeface="Arial" charset="0"/>
              </a:rPr>
              <a:t>ypothyroidism</a:t>
            </a:r>
            <a:endParaRPr lang="hu-HU" altLang="hu-HU" sz="2600" dirty="0">
              <a:effectLst>
                <a:outerShdw blurRad="38100" dist="38100" dir="2700000" algn="tl">
                  <a:srgbClr val="000000">
                    <a:alpha val="43137"/>
                  </a:srgbClr>
                </a:outerShdw>
              </a:effectLst>
              <a:latin typeface="Arial" charset="0"/>
              <a:cs typeface="Arial" charset="0"/>
            </a:endParaRPr>
          </a:p>
          <a:p>
            <a:pPr lvl="1">
              <a:lnSpc>
                <a:spcPct val="80000"/>
              </a:lnSpc>
              <a:buFont typeface="Arial" panose="020B0604020202020204" pitchFamily="34" charset="0"/>
              <a:buChar char="•"/>
              <a:defRPr/>
            </a:pPr>
            <a:r>
              <a:rPr lang="hu-HU" altLang="hu-HU" sz="2600" dirty="0" smtClean="0">
                <a:effectLst>
                  <a:outerShdw blurRad="38100" dist="38100" dir="2700000" algn="tl">
                    <a:srgbClr val="000000">
                      <a:alpha val="43137"/>
                    </a:srgbClr>
                  </a:outerShdw>
                </a:effectLst>
                <a:latin typeface="Arial" charset="0"/>
                <a:cs typeface="Arial" charset="0"/>
              </a:rPr>
              <a:t>GH </a:t>
            </a:r>
            <a:r>
              <a:rPr lang="hu-HU" altLang="hu-HU" sz="2600" dirty="0" err="1" smtClean="0">
                <a:effectLst>
                  <a:outerShdw blurRad="38100" dist="38100" dir="2700000" algn="tl">
                    <a:srgbClr val="000000">
                      <a:alpha val="43137"/>
                    </a:srgbClr>
                  </a:outerShdw>
                </a:effectLst>
                <a:latin typeface="Arial" charset="0"/>
                <a:cs typeface="Arial" charset="0"/>
              </a:rPr>
              <a:t>deficiency</a:t>
            </a:r>
            <a:r>
              <a:rPr lang="hu-HU" altLang="hu-HU" sz="2600" dirty="0" smtClean="0">
                <a:effectLst>
                  <a:outerShdw blurRad="38100" dist="38100" dir="2700000" algn="tl">
                    <a:srgbClr val="000000">
                      <a:alpha val="43137"/>
                    </a:srgbClr>
                  </a:outerShdw>
                </a:effectLst>
                <a:latin typeface="Arial" charset="0"/>
                <a:cs typeface="Arial" charset="0"/>
              </a:rPr>
              <a:t> </a:t>
            </a:r>
            <a:r>
              <a:rPr lang="hu-HU" altLang="hu-HU" sz="2600" dirty="0" smtClean="0">
                <a:latin typeface="Arial" charset="0"/>
                <a:cs typeface="Arial" charset="0"/>
              </a:rPr>
              <a:t>(</a:t>
            </a:r>
            <a:r>
              <a:rPr lang="hu-HU" altLang="hu-HU" sz="2600" dirty="0" err="1" smtClean="0">
                <a:latin typeface="Arial" charset="0"/>
                <a:cs typeface="Arial" charset="0"/>
              </a:rPr>
              <a:t>congenital</a:t>
            </a:r>
            <a:r>
              <a:rPr lang="hu-HU" altLang="hu-HU" sz="2600" dirty="0" smtClean="0">
                <a:latin typeface="Arial" charset="0"/>
                <a:cs typeface="Arial" charset="0"/>
              </a:rPr>
              <a:t>, </a:t>
            </a:r>
            <a:r>
              <a:rPr lang="hu-HU" altLang="hu-HU" sz="2600" dirty="0" err="1" smtClean="0">
                <a:latin typeface="Arial" charset="0"/>
                <a:cs typeface="Arial" charset="0"/>
              </a:rPr>
              <a:t>acquired</a:t>
            </a:r>
            <a:r>
              <a:rPr lang="hu-HU" altLang="hu-HU" sz="2600" dirty="0" smtClean="0">
                <a:latin typeface="Arial" charset="0"/>
                <a:cs typeface="Arial" charset="0"/>
              </a:rPr>
              <a:t>, </a:t>
            </a:r>
            <a:r>
              <a:rPr lang="hu-HU" altLang="hu-HU" sz="2600" dirty="0" err="1" smtClean="0">
                <a:latin typeface="Arial" charset="0"/>
                <a:cs typeface="Arial" charset="0"/>
              </a:rPr>
              <a:t>transient</a:t>
            </a:r>
            <a:r>
              <a:rPr lang="hu-HU" altLang="hu-HU" sz="2600" dirty="0" smtClean="0">
                <a:latin typeface="Arial" charset="0"/>
                <a:cs typeface="Arial" charset="0"/>
              </a:rPr>
              <a:t>: </a:t>
            </a:r>
            <a:r>
              <a:rPr lang="hu-HU" altLang="hu-HU" sz="2600" dirty="0" err="1" smtClean="0">
                <a:latin typeface="Arial" charset="0"/>
                <a:cs typeface="Arial" charset="0"/>
              </a:rPr>
              <a:t>psychosocial</a:t>
            </a:r>
            <a:r>
              <a:rPr lang="hu-HU" altLang="hu-HU" sz="2600" dirty="0" smtClean="0">
                <a:latin typeface="Arial" charset="0"/>
                <a:cs typeface="Arial" charset="0"/>
              </a:rPr>
              <a:t> </a:t>
            </a:r>
            <a:r>
              <a:rPr lang="hu-HU" altLang="hu-HU" sz="2600" dirty="0" err="1" smtClean="0">
                <a:latin typeface="Arial" charset="0"/>
                <a:cs typeface="Arial" charset="0"/>
              </a:rPr>
              <a:t>deprivation</a:t>
            </a:r>
            <a:r>
              <a:rPr lang="hu-HU" altLang="hu-HU" sz="2600" dirty="0" smtClean="0">
                <a:latin typeface="Arial" charset="0"/>
                <a:cs typeface="Arial" charset="0"/>
              </a:rPr>
              <a:t>)</a:t>
            </a:r>
            <a:endParaRPr lang="hu-HU" altLang="hu-HU" sz="2600" dirty="0">
              <a:latin typeface="Arial" charset="0"/>
              <a:cs typeface="Arial" charset="0"/>
            </a:endParaRPr>
          </a:p>
          <a:p>
            <a:pPr lvl="1">
              <a:lnSpc>
                <a:spcPct val="80000"/>
              </a:lnSpc>
              <a:buFont typeface="Arial" panose="020B0604020202020204" pitchFamily="34" charset="0"/>
              <a:buChar char="•"/>
              <a:defRPr/>
            </a:pPr>
            <a:r>
              <a:rPr lang="hu-HU" altLang="hu-HU" sz="2600" dirty="0" err="1" smtClean="0">
                <a:effectLst>
                  <a:outerShdw blurRad="38100" dist="38100" dir="2700000" algn="tl">
                    <a:srgbClr val="000000">
                      <a:alpha val="43137"/>
                    </a:srgbClr>
                  </a:outerShdw>
                </a:effectLst>
                <a:latin typeface="Arial" charset="0"/>
                <a:cs typeface="Arial" charset="0"/>
              </a:rPr>
              <a:t>Glucocorticoid</a:t>
            </a:r>
            <a:r>
              <a:rPr lang="hu-HU" altLang="hu-HU" sz="2600" dirty="0" smtClean="0">
                <a:effectLst>
                  <a:outerShdw blurRad="38100" dist="38100" dir="2700000" algn="tl">
                    <a:srgbClr val="000000">
                      <a:alpha val="43137"/>
                    </a:srgbClr>
                  </a:outerShdw>
                </a:effectLst>
                <a:latin typeface="Arial" charset="0"/>
                <a:cs typeface="Arial" charset="0"/>
              </a:rPr>
              <a:t> </a:t>
            </a:r>
            <a:r>
              <a:rPr lang="hu-HU" altLang="hu-HU" sz="2600" dirty="0" err="1" smtClean="0">
                <a:effectLst>
                  <a:outerShdw blurRad="38100" dist="38100" dir="2700000" algn="tl">
                    <a:srgbClr val="000000">
                      <a:alpha val="43137"/>
                    </a:srgbClr>
                  </a:outerShdw>
                </a:effectLst>
                <a:latin typeface="Arial" charset="0"/>
                <a:cs typeface="Arial" charset="0"/>
              </a:rPr>
              <a:t>excess</a:t>
            </a:r>
            <a:endParaRPr lang="hu-HU" altLang="hu-HU" sz="2600" dirty="0" smtClean="0">
              <a:effectLst>
                <a:outerShdw blurRad="38100" dist="38100" dir="2700000" algn="tl">
                  <a:srgbClr val="000000">
                    <a:alpha val="43137"/>
                  </a:srgbClr>
                </a:outerShdw>
              </a:effectLst>
              <a:latin typeface="Arial" charset="0"/>
              <a:cs typeface="Arial" charset="0"/>
            </a:endParaRPr>
          </a:p>
          <a:p>
            <a:pPr lvl="1">
              <a:lnSpc>
                <a:spcPct val="80000"/>
              </a:lnSpc>
              <a:buFont typeface="Arial" panose="020B0604020202020204" pitchFamily="34" charset="0"/>
              <a:buChar char="•"/>
              <a:defRPr/>
            </a:pPr>
            <a:r>
              <a:rPr lang="hu-HU" altLang="hu-HU" sz="2600" dirty="0" err="1" smtClean="0">
                <a:effectLst>
                  <a:outerShdw blurRad="38100" dist="38100" dir="2700000" algn="tl">
                    <a:srgbClr val="000000">
                      <a:alpha val="43137"/>
                    </a:srgbClr>
                  </a:outerShdw>
                </a:effectLst>
                <a:latin typeface="Arial" charset="0"/>
                <a:cs typeface="Arial" charset="0"/>
              </a:rPr>
              <a:t>Pseudohypoparathyreodism</a:t>
            </a:r>
            <a:endParaRPr lang="hu-HU" altLang="hu-HU" sz="2600" dirty="0" smtClean="0">
              <a:effectLst>
                <a:outerShdw blurRad="38100" dist="38100" dir="2700000" algn="tl">
                  <a:srgbClr val="000000">
                    <a:alpha val="43137"/>
                  </a:srgbClr>
                </a:outerShdw>
              </a:effectLst>
              <a:latin typeface="Arial" charset="0"/>
              <a:cs typeface="Arial" charset="0"/>
            </a:endParaRPr>
          </a:p>
          <a:p>
            <a:pPr lvl="1">
              <a:lnSpc>
                <a:spcPct val="80000"/>
              </a:lnSpc>
              <a:buFont typeface="Arial" panose="020B0604020202020204" pitchFamily="34" charset="0"/>
              <a:buChar char="•"/>
              <a:defRPr/>
            </a:pPr>
            <a:r>
              <a:rPr lang="hu-HU" altLang="hu-HU" sz="2600" dirty="0" err="1" smtClean="0">
                <a:effectLst>
                  <a:outerShdw blurRad="38100" dist="38100" dir="2700000" algn="tl">
                    <a:srgbClr val="000000">
                      <a:alpha val="43137"/>
                    </a:srgbClr>
                  </a:outerShdw>
                </a:effectLst>
                <a:latin typeface="Arial" charset="0"/>
                <a:cs typeface="Arial" charset="0"/>
              </a:rPr>
              <a:t>Congenital</a:t>
            </a:r>
            <a:r>
              <a:rPr lang="hu-HU" altLang="hu-HU" sz="2600" dirty="0" smtClean="0">
                <a:effectLst>
                  <a:outerShdw blurRad="38100" dist="38100" dir="2700000" algn="tl">
                    <a:srgbClr val="000000">
                      <a:alpha val="43137"/>
                    </a:srgbClr>
                  </a:outerShdw>
                </a:effectLst>
                <a:latin typeface="Arial" charset="0"/>
                <a:cs typeface="Arial" charset="0"/>
              </a:rPr>
              <a:t> </a:t>
            </a:r>
            <a:r>
              <a:rPr lang="hu-HU" altLang="hu-HU" sz="2600" dirty="0" err="1" smtClean="0">
                <a:effectLst>
                  <a:outerShdw blurRad="38100" dist="38100" dir="2700000" algn="tl">
                    <a:srgbClr val="000000">
                      <a:alpha val="43137"/>
                    </a:srgbClr>
                  </a:outerShdw>
                </a:effectLst>
                <a:latin typeface="Arial" charset="0"/>
                <a:cs typeface="Arial" charset="0"/>
              </a:rPr>
              <a:t>adrenal</a:t>
            </a:r>
            <a:r>
              <a:rPr lang="hu-HU" altLang="hu-HU" sz="2600" dirty="0" smtClean="0">
                <a:effectLst>
                  <a:outerShdw blurRad="38100" dist="38100" dir="2700000" algn="tl">
                    <a:srgbClr val="000000">
                      <a:alpha val="43137"/>
                    </a:srgbClr>
                  </a:outerShdw>
                </a:effectLst>
                <a:latin typeface="Arial" charset="0"/>
                <a:cs typeface="Arial" charset="0"/>
              </a:rPr>
              <a:t> </a:t>
            </a:r>
            <a:r>
              <a:rPr lang="hu-HU" altLang="hu-HU" sz="2600" dirty="0" err="1" smtClean="0">
                <a:effectLst>
                  <a:outerShdw blurRad="38100" dist="38100" dir="2700000" algn="tl">
                    <a:srgbClr val="000000">
                      <a:alpha val="43137"/>
                    </a:srgbClr>
                  </a:outerShdw>
                </a:effectLst>
                <a:latin typeface="Arial" charset="0"/>
                <a:cs typeface="Arial" charset="0"/>
              </a:rPr>
              <a:t>hyperplasia</a:t>
            </a:r>
            <a:r>
              <a:rPr lang="hu-HU" altLang="hu-HU" sz="2600" dirty="0" smtClean="0">
                <a:effectLst>
                  <a:outerShdw blurRad="38100" dist="38100" dir="2700000" algn="tl">
                    <a:srgbClr val="000000">
                      <a:alpha val="43137"/>
                    </a:srgbClr>
                  </a:outerShdw>
                </a:effectLst>
                <a:latin typeface="Arial" charset="0"/>
                <a:cs typeface="Arial" charset="0"/>
              </a:rPr>
              <a:t> </a:t>
            </a:r>
            <a:r>
              <a:rPr lang="hu-HU" altLang="hu-HU" sz="2600" dirty="0" smtClean="0">
                <a:latin typeface="Arial" charset="0"/>
                <a:cs typeface="Arial" charset="0"/>
              </a:rPr>
              <a:t>(</a:t>
            </a:r>
            <a:r>
              <a:rPr lang="hu-HU" altLang="hu-HU" sz="2600" dirty="0" err="1" smtClean="0">
                <a:latin typeface="Arial" charset="0"/>
                <a:cs typeface="Arial" charset="0"/>
              </a:rPr>
              <a:t>tall</a:t>
            </a:r>
            <a:r>
              <a:rPr lang="hu-HU" altLang="hu-HU" sz="2600" dirty="0" smtClean="0">
                <a:latin typeface="Arial" charset="0"/>
                <a:cs typeface="Arial" charset="0"/>
              </a:rPr>
              <a:t> </a:t>
            </a:r>
            <a:r>
              <a:rPr lang="hu-HU" altLang="hu-HU" sz="2600" dirty="0" err="1" smtClean="0">
                <a:latin typeface="Arial" charset="0"/>
                <a:cs typeface="Arial" charset="0"/>
              </a:rPr>
              <a:t>child</a:t>
            </a:r>
            <a:r>
              <a:rPr lang="hu-HU" altLang="hu-HU" sz="2600" dirty="0" smtClean="0">
                <a:latin typeface="Arial" charset="0"/>
                <a:cs typeface="Arial" charset="0"/>
              </a:rPr>
              <a:t>, </a:t>
            </a:r>
            <a:r>
              <a:rPr lang="hu-HU" altLang="hu-HU" sz="2600" dirty="0" err="1" smtClean="0">
                <a:latin typeface="Arial" charset="0"/>
                <a:cs typeface="Arial" charset="0"/>
              </a:rPr>
              <a:t>short</a:t>
            </a:r>
            <a:r>
              <a:rPr lang="hu-HU" altLang="hu-HU" sz="2600" dirty="0" smtClean="0">
                <a:latin typeface="Arial" charset="0"/>
                <a:cs typeface="Arial" charset="0"/>
              </a:rPr>
              <a:t> </a:t>
            </a:r>
            <a:r>
              <a:rPr lang="hu-HU" altLang="hu-HU" sz="2600" dirty="0" err="1" smtClean="0">
                <a:latin typeface="Arial" charset="0"/>
                <a:cs typeface="Arial" charset="0"/>
              </a:rPr>
              <a:t>adult</a:t>
            </a:r>
            <a:r>
              <a:rPr lang="hu-HU" altLang="hu-HU" sz="2600" dirty="0" smtClean="0">
                <a:latin typeface="Arial" charset="0"/>
                <a:cs typeface="Arial" charset="0"/>
              </a:rPr>
              <a:t>)</a:t>
            </a:r>
            <a:endParaRPr lang="hu-HU" altLang="hu-HU" sz="2600" dirty="0">
              <a:latin typeface="Arial" charset="0"/>
              <a:cs typeface="Arial" charset="0"/>
            </a:endParaRPr>
          </a:p>
          <a:p>
            <a:endParaRPr lang="hu-HU" b="1" dirty="0">
              <a:latin typeface="Arial" panose="020B0604020202020204" pitchFamily="34" charset="0"/>
              <a:cs typeface="Arial" panose="020B0604020202020204" pitchFamily="34" charset="0"/>
            </a:endParaRPr>
          </a:p>
        </p:txBody>
      </p:sp>
      <p:pic>
        <p:nvPicPr>
          <p:cNvPr id="4" name="Picture 4" descr="pszichoszociális"/>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a:xfrm>
            <a:off x="5659494" y="1687910"/>
            <a:ext cx="3201987" cy="4565650"/>
          </a:xfrm>
          <a:prstGeom prst="rect">
            <a:avLst/>
          </a:prstGeom>
        </p:spPr>
      </p:pic>
    </p:spTree>
    <p:extLst>
      <p:ext uri="{BB962C8B-B14F-4D97-AF65-F5344CB8AC3E}">
        <p14:creationId xmlns:p14="http://schemas.microsoft.com/office/powerpoint/2010/main" xmlns="" val="41666353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0" name="Object 2"/>
          <p:cNvGraphicFramePr>
            <a:graphicFrameLocks noChangeAspect="1"/>
          </p:cNvGraphicFramePr>
          <p:nvPr/>
        </p:nvGraphicFramePr>
        <p:xfrm>
          <a:off x="0" y="0"/>
          <a:ext cx="9144000" cy="6858000"/>
        </p:xfrm>
        <a:graphic>
          <a:graphicData uri="http://schemas.openxmlformats.org/presentationml/2006/ole">
            <p:oleObj spid="_x0000_s6191" name="Bitkép" r:id="rId3" imgW="7020905" imgH="6885714" progId="PBrush">
              <p:embed/>
            </p:oleObj>
          </a:graphicData>
        </a:graphic>
      </p:graphicFrame>
      <p:graphicFrame>
        <p:nvGraphicFramePr>
          <p:cNvPr id="48131" name="Object 3"/>
          <p:cNvGraphicFramePr>
            <a:graphicFrameLocks noChangeAspect="1"/>
          </p:cNvGraphicFramePr>
          <p:nvPr/>
        </p:nvGraphicFramePr>
        <p:xfrm>
          <a:off x="2195513" y="1844675"/>
          <a:ext cx="6096000" cy="4067175"/>
        </p:xfrm>
        <a:graphic>
          <a:graphicData uri="http://schemas.openxmlformats.org/presentationml/2006/ole">
            <p:oleObj spid="_x0000_s6192" name="Chart" r:id="rId4" imgW="6096090" imgH="4067280" progId="MSGraph.Chart.8">
              <p:embed followColorScheme="full"/>
            </p:oleObj>
          </a:graphicData>
        </a:graphic>
      </p:graphicFrame>
      <p:graphicFrame>
        <p:nvGraphicFramePr>
          <p:cNvPr id="48132" name="Object 4"/>
          <p:cNvGraphicFramePr>
            <a:graphicFrameLocks noChangeAspect="1"/>
          </p:cNvGraphicFramePr>
          <p:nvPr/>
        </p:nvGraphicFramePr>
        <p:xfrm>
          <a:off x="900113" y="2781300"/>
          <a:ext cx="6088062" cy="4054475"/>
        </p:xfrm>
        <a:graphic>
          <a:graphicData uri="http://schemas.openxmlformats.org/presentationml/2006/ole">
            <p:oleObj spid="_x0000_s6193" name="Diagram" r:id="rId5" imgW="6096090" imgH="4067280" progId="MSGraph.Chart.8">
              <p:embed followColorScheme="full"/>
            </p:oleObj>
          </a:graphicData>
        </a:graphic>
      </p:graphicFrame>
      <p:sp>
        <p:nvSpPr>
          <p:cNvPr id="48133" name="Text Box 5"/>
          <p:cNvSpPr txBox="1">
            <a:spLocks noChangeArrowheads="1"/>
          </p:cNvSpPr>
          <p:nvPr/>
        </p:nvSpPr>
        <p:spPr bwMode="auto">
          <a:xfrm>
            <a:off x="5791200" y="1676400"/>
            <a:ext cx="3352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914400" eaLnBrk="1" fontAlgn="base" hangingPunct="1">
              <a:spcBef>
                <a:spcPct val="50000"/>
              </a:spcBef>
              <a:spcAft>
                <a:spcPct val="0"/>
              </a:spcAft>
              <a:buFontTx/>
              <a:buNone/>
            </a:pPr>
            <a:endParaRPr lang="hu-HU" altLang="hu-HU" sz="2400" smtClean="0">
              <a:solidFill>
                <a:srgbClr val="000000"/>
              </a:solidFill>
            </a:endParaRPr>
          </a:p>
        </p:txBody>
      </p:sp>
      <p:sp>
        <p:nvSpPr>
          <p:cNvPr id="48134" name="Text Box 6"/>
          <p:cNvSpPr txBox="1">
            <a:spLocks noChangeArrowheads="1"/>
          </p:cNvSpPr>
          <p:nvPr/>
        </p:nvSpPr>
        <p:spPr bwMode="auto">
          <a:xfrm>
            <a:off x="6019800" y="1524000"/>
            <a:ext cx="2743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914400" eaLnBrk="1" fontAlgn="base" hangingPunct="1">
              <a:spcBef>
                <a:spcPct val="50000"/>
              </a:spcBef>
              <a:spcAft>
                <a:spcPct val="0"/>
              </a:spcAft>
              <a:buFontTx/>
              <a:buNone/>
            </a:pPr>
            <a:endParaRPr lang="hu-HU" altLang="hu-HU" sz="2400" smtClean="0">
              <a:solidFill>
                <a:srgbClr val="000000"/>
              </a:solidFill>
            </a:endParaRPr>
          </a:p>
        </p:txBody>
      </p:sp>
      <p:sp>
        <p:nvSpPr>
          <p:cNvPr id="26631" name="Text Box 7"/>
          <p:cNvSpPr txBox="1">
            <a:spLocks noChangeArrowheads="1"/>
          </p:cNvSpPr>
          <p:nvPr/>
        </p:nvSpPr>
        <p:spPr bwMode="auto">
          <a:xfrm>
            <a:off x="5651500" y="2609850"/>
            <a:ext cx="3492500" cy="264795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defRPr/>
            </a:pPr>
            <a:r>
              <a:rPr lang="hu-HU" altLang="hu-HU" sz="2400" b="1">
                <a:solidFill>
                  <a:srgbClr val="000000"/>
                </a:solidFill>
                <a:effectLst>
                  <a:outerShdw blurRad="38100" dist="38100" dir="2700000" algn="tl">
                    <a:srgbClr val="C0C0C0"/>
                  </a:outerShdw>
                </a:effectLst>
                <a:latin typeface="Comic Sans MS" pitchFamily="66" charset="0"/>
              </a:rPr>
              <a:t>15% organic diseases</a:t>
            </a:r>
          </a:p>
          <a:p>
            <a:pPr defTabSz="914400" fontAlgn="base">
              <a:spcBef>
                <a:spcPct val="50000"/>
              </a:spcBef>
              <a:spcAft>
                <a:spcPct val="0"/>
              </a:spcAft>
              <a:defRPr/>
            </a:pPr>
            <a:r>
              <a:rPr lang="hu-HU" altLang="hu-HU" sz="2400" b="1">
                <a:solidFill>
                  <a:srgbClr val="000000"/>
                </a:solidFill>
                <a:effectLst>
                  <a:outerShdw blurRad="38100" dist="38100" dir="2700000" algn="tl">
                    <a:srgbClr val="C0C0C0"/>
                  </a:outerShdw>
                </a:effectLst>
                <a:latin typeface="Comic Sans MS" pitchFamily="66" charset="0"/>
              </a:rPr>
              <a:t>2% skeletal dysplasia</a:t>
            </a:r>
          </a:p>
          <a:p>
            <a:pPr defTabSz="914400" fontAlgn="base">
              <a:spcBef>
                <a:spcPct val="50000"/>
              </a:spcBef>
              <a:spcAft>
                <a:spcPct val="0"/>
              </a:spcAft>
              <a:defRPr/>
            </a:pPr>
            <a:r>
              <a:rPr lang="hu-HU" altLang="hu-HU" sz="2400" b="1">
                <a:solidFill>
                  <a:srgbClr val="000000"/>
                </a:solidFill>
                <a:effectLst>
                  <a:outerShdw blurRad="38100" dist="38100" dir="2700000" algn="tl">
                    <a:srgbClr val="C0C0C0"/>
                  </a:outerShdw>
                </a:effectLst>
                <a:latin typeface="Comic Sans MS" pitchFamily="66" charset="0"/>
              </a:rPr>
              <a:t>1% Turner syndrome</a:t>
            </a:r>
          </a:p>
          <a:p>
            <a:pPr defTabSz="914400" fontAlgn="base">
              <a:spcBef>
                <a:spcPct val="50000"/>
              </a:spcBef>
              <a:spcAft>
                <a:spcPct val="0"/>
              </a:spcAft>
              <a:defRPr/>
            </a:pPr>
            <a:r>
              <a:rPr lang="hu-HU" altLang="hu-HU" sz="2400" b="1">
                <a:solidFill>
                  <a:srgbClr val="000000"/>
                </a:solidFill>
                <a:effectLst>
                  <a:outerShdw blurRad="38100" dist="38100" dir="2700000" algn="tl">
                    <a:srgbClr val="C0C0C0"/>
                  </a:outerShdw>
                </a:effectLst>
                <a:latin typeface="Comic Sans MS" pitchFamily="66" charset="0"/>
              </a:rPr>
              <a:t>1% hypothyroidism</a:t>
            </a:r>
          </a:p>
          <a:p>
            <a:pPr defTabSz="914400" fontAlgn="base">
              <a:spcBef>
                <a:spcPct val="50000"/>
              </a:spcBef>
              <a:spcAft>
                <a:spcPct val="0"/>
              </a:spcAft>
              <a:defRPr/>
            </a:pPr>
            <a:r>
              <a:rPr lang="hu-HU" altLang="hu-HU" sz="2400" b="1">
                <a:solidFill>
                  <a:srgbClr val="000000"/>
                </a:solidFill>
                <a:effectLst>
                  <a:outerShdw blurRad="38100" dist="38100" dir="2700000" algn="tl">
                    <a:srgbClr val="C0C0C0"/>
                  </a:outerShdw>
                </a:effectLst>
                <a:latin typeface="Comic Sans MS" pitchFamily="66" charset="0"/>
              </a:rPr>
              <a:t>1% GHD</a:t>
            </a:r>
          </a:p>
        </p:txBody>
      </p:sp>
      <p:sp>
        <p:nvSpPr>
          <p:cNvPr id="48136" name="Text Box 8"/>
          <p:cNvSpPr txBox="1">
            <a:spLocks noChangeArrowheads="1"/>
          </p:cNvSpPr>
          <p:nvPr/>
        </p:nvSpPr>
        <p:spPr bwMode="auto">
          <a:xfrm>
            <a:off x="974725" y="4149725"/>
            <a:ext cx="1365250" cy="2530475"/>
          </a:xfrm>
          <a:prstGeom prst="rect">
            <a:avLst/>
          </a:prstGeom>
          <a:noFill/>
          <a:ln>
            <a:noFill/>
          </a:ln>
          <a:effectLst/>
          <a:extLst>
            <a:ext uri="{909E8E84-426E-40DD-AFC4-6F175D3DCCD1}">
              <a14:hiddenFill xmlns:a14="http://schemas.microsoft.com/office/drawing/2010/main" xmlns="">
                <a:solidFill>
                  <a:schemeClr val="tx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914400" eaLnBrk="1" fontAlgn="base" hangingPunct="1">
              <a:spcBef>
                <a:spcPct val="50000"/>
              </a:spcBef>
              <a:spcAft>
                <a:spcPct val="0"/>
              </a:spcAft>
              <a:buFontTx/>
              <a:buNone/>
            </a:pPr>
            <a:r>
              <a:rPr lang="hu-HU" altLang="hu-HU" sz="4000" b="1" smtClean="0">
                <a:solidFill>
                  <a:srgbClr val="000000"/>
                </a:solidFill>
                <a:latin typeface="Comic Sans MS" pitchFamily="66" charset="0"/>
              </a:rPr>
              <a:t>80%</a:t>
            </a:r>
          </a:p>
          <a:p>
            <a:pPr defTabSz="914400" eaLnBrk="1" fontAlgn="base" hangingPunct="1">
              <a:spcBef>
                <a:spcPct val="50000"/>
              </a:spcBef>
              <a:spcAft>
                <a:spcPct val="0"/>
              </a:spcAft>
              <a:buFontTx/>
              <a:buNone/>
            </a:pPr>
            <a:r>
              <a:rPr lang="hu-HU" altLang="hu-HU" sz="4000" b="1" smtClean="0">
                <a:solidFill>
                  <a:srgbClr val="000000"/>
                </a:solidFill>
                <a:latin typeface="Comic Sans MS" pitchFamily="66" charset="0"/>
              </a:rPr>
              <a:t>FSS</a:t>
            </a:r>
          </a:p>
          <a:p>
            <a:pPr defTabSz="914400" eaLnBrk="1" fontAlgn="base" hangingPunct="1">
              <a:spcBef>
                <a:spcPct val="50000"/>
              </a:spcBef>
              <a:spcAft>
                <a:spcPct val="0"/>
              </a:spcAft>
              <a:buFontTx/>
              <a:buNone/>
            </a:pPr>
            <a:r>
              <a:rPr lang="hu-HU" altLang="hu-HU" sz="4000" b="1" smtClean="0">
                <a:solidFill>
                  <a:srgbClr val="000000"/>
                </a:solidFill>
                <a:latin typeface="Comic Sans MS" pitchFamily="66" charset="0"/>
              </a:rPr>
              <a:t>PSD</a:t>
            </a:r>
          </a:p>
        </p:txBody>
      </p:sp>
      <p:sp>
        <p:nvSpPr>
          <p:cNvPr id="48137" name="Text Box 9"/>
          <p:cNvSpPr txBox="1">
            <a:spLocks noChangeArrowheads="1"/>
          </p:cNvSpPr>
          <p:nvPr/>
        </p:nvSpPr>
        <p:spPr bwMode="auto">
          <a:xfrm>
            <a:off x="0" y="153988"/>
            <a:ext cx="6443663" cy="46672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914400" eaLnBrk="1" fontAlgn="base" hangingPunct="1">
              <a:spcBef>
                <a:spcPct val="50000"/>
              </a:spcBef>
              <a:spcAft>
                <a:spcPct val="0"/>
              </a:spcAft>
              <a:buFontTx/>
              <a:buNone/>
            </a:pPr>
            <a:endParaRPr lang="hu-HU" altLang="hu-HU" sz="2400" smtClean="0">
              <a:solidFill>
                <a:srgbClr val="FFFF00"/>
              </a:solidFill>
            </a:endParaRPr>
          </a:p>
        </p:txBody>
      </p:sp>
      <p:sp>
        <p:nvSpPr>
          <p:cNvPr id="6154" name="Text Box 10"/>
          <p:cNvSpPr txBox="1">
            <a:spLocks noChangeArrowheads="1"/>
          </p:cNvSpPr>
          <p:nvPr/>
        </p:nvSpPr>
        <p:spPr bwMode="auto">
          <a:xfrm>
            <a:off x="179388" y="195263"/>
            <a:ext cx="4227512"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914400" eaLnBrk="1" fontAlgn="base" hangingPunct="1">
              <a:spcBef>
                <a:spcPct val="0"/>
              </a:spcBef>
              <a:spcAft>
                <a:spcPct val="0"/>
              </a:spcAft>
              <a:buFontTx/>
              <a:buNone/>
              <a:defRPr/>
            </a:pPr>
            <a:r>
              <a:rPr lang="hu-HU" altLang="hu-HU" sz="3600" b="1" dirty="0" smtClean="0">
                <a:solidFill>
                  <a:srgbClr val="C00000"/>
                </a:solidFill>
                <a:effectLst>
                  <a:outerShdw blurRad="38100" dist="38100" dir="2700000" algn="tl">
                    <a:srgbClr val="000000">
                      <a:alpha val="43137"/>
                    </a:srgbClr>
                  </a:outerShdw>
                </a:effectLst>
                <a:latin typeface="Comic Sans MS" pitchFamily="66" charset="0"/>
              </a:rPr>
              <a:t>SHORT STATURE</a:t>
            </a:r>
          </a:p>
        </p:txBody>
      </p:sp>
    </p:spTree>
    <p:extLst>
      <p:ext uri="{BB962C8B-B14F-4D97-AF65-F5344CB8AC3E}">
        <p14:creationId xmlns:p14="http://schemas.microsoft.com/office/powerpoint/2010/main" xmlns="" val="15029968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öliakia"/>
          <p:cNvPicPr>
            <a:picLocks noChangeAspect="1" noChangeArrowheads="1"/>
          </p:cNvPicPr>
          <p:nvPr/>
        </p:nvPicPr>
        <p:blipFill>
          <a:blip r:embed="rId2">
            <a:extLst>
              <a:ext uri="{28A0092B-C50C-407E-A947-70E740481C1C}">
                <a14:useLocalDpi xmlns:a14="http://schemas.microsoft.com/office/drawing/2010/main" xmlns="" val="0"/>
              </a:ext>
            </a:extLst>
          </a:blip>
          <a:stretch>
            <a:fillRect/>
          </a:stretch>
        </p:blipFill>
        <p:spPr>
          <a:xfrm>
            <a:off x="2495373" y="520197"/>
            <a:ext cx="4435266" cy="6152509"/>
          </a:xfrm>
          <a:prstGeom prst="rect">
            <a:avLst/>
          </a:prstGeom>
        </p:spPr>
      </p:pic>
    </p:spTree>
    <p:extLst>
      <p:ext uri="{BB962C8B-B14F-4D97-AF65-F5344CB8AC3E}">
        <p14:creationId xmlns:p14="http://schemas.microsoft.com/office/powerpoint/2010/main" xmlns="" val="7570604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53899" y="177111"/>
            <a:ext cx="4991100" cy="6413500"/>
          </a:xfrm>
          <a:prstGeom prst="rect">
            <a:avLst/>
          </a:prstGeom>
        </p:spPr>
      </p:pic>
    </p:spTree>
    <p:extLst>
      <p:ext uri="{BB962C8B-B14F-4D97-AF65-F5344CB8AC3E}">
        <p14:creationId xmlns:p14="http://schemas.microsoft.com/office/powerpoint/2010/main" xmlns="" val="12760978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214816"/>
            <a:ext cx="8229600" cy="1143000"/>
          </a:xfrm>
        </p:spPr>
        <p:txBody>
          <a:bodyPr/>
          <a:lstStyle/>
          <a:p>
            <a:r>
              <a:rPr lang="hu-HU" sz="4000" b="1" dirty="0" err="1">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Causes</a:t>
            </a:r>
            <a:r>
              <a:rPr lang="hu-HU" sz="4000" b="1" dirty="0">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 of </a:t>
            </a:r>
            <a:r>
              <a:rPr lang="hu-HU" sz="4000" b="1" dirty="0" err="1" smtClean="0">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tall</a:t>
            </a:r>
            <a:r>
              <a:rPr lang="hu-HU" sz="4000" b="1" dirty="0" smtClean="0">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hu-HU" sz="4000" b="1" dirty="0" err="1">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stature</a:t>
            </a:r>
            <a:endParaRPr lang="hu-HU" dirty="0"/>
          </a:p>
        </p:txBody>
      </p:sp>
      <p:sp>
        <p:nvSpPr>
          <p:cNvPr id="3" name="Tartalom helye 2"/>
          <p:cNvSpPr>
            <a:spLocks noGrp="1"/>
          </p:cNvSpPr>
          <p:nvPr>
            <p:ph idx="1"/>
          </p:nvPr>
        </p:nvSpPr>
        <p:spPr>
          <a:xfrm>
            <a:off x="457200" y="1531832"/>
            <a:ext cx="8229600" cy="4937333"/>
          </a:xfrm>
        </p:spPr>
        <p:txBody>
          <a:bodyPr>
            <a:noAutofit/>
          </a:bodyPr>
          <a:lstStyle/>
          <a:p>
            <a:r>
              <a:rPr lang="hu-HU" sz="2400" dirty="0" err="1" smtClean="0">
                <a:latin typeface="Arial" panose="020B0604020202020204" pitchFamily="34" charset="0"/>
                <a:cs typeface="Arial" panose="020B0604020202020204" pitchFamily="34" charset="0"/>
              </a:rPr>
              <a:t>Familial</a:t>
            </a:r>
            <a:r>
              <a:rPr lang="hu-HU" sz="2400" dirty="0" smtClean="0">
                <a:latin typeface="Arial" panose="020B0604020202020204" pitchFamily="34" charset="0"/>
                <a:cs typeface="Arial" panose="020B0604020202020204" pitchFamily="34" charset="0"/>
              </a:rPr>
              <a:t> </a:t>
            </a:r>
            <a:r>
              <a:rPr lang="hu-HU" sz="2400" dirty="0" err="1" smtClean="0">
                <a:latin typeface="Arial" panose="020B0604020202020204" pitchFamily="34" charset="0"/>
                <a:cs typeface="Arial" panose="020B0604020202020204" pitchFamily="34" charset="0"/>
              </a:rPr>
              <a:t>tall</a:t>
            </a:r>
            <a:r>
              <a:rPr lang="hu-HU" sz="2400" dirty="0" smtClean="0">
                <a:latin typeface="Arial" panose="020B0604020202020204" pitchFamily="34" charset="0"/>
                <a:cs typeface="Arial" panose="020B0604020202020204" pitchFamily="34" charset="0"/>
              </a:rPr>
              <a:t> </a:t>
            </a:r>
            <a:r>
              <a:rPr lang="hu-HU" sz="2400" dirty="0" err="1" smtClean="0">
                <a:latin typeface="Arial" panose="020B0604020202020204" pitchFamily="34" charset="0"/>
                <a:cs typeface="Arial" panose="020B0604020202020204" pitchFamily="34" charset="0"/>
              </a:rPr>
              <a:t>stature</a:t>
            </a:r>
            <a:r>
              <a:rPr lang="hu-HU" sz="2400" dirty="0" smtClean="0">
                <a:latin typeface="Arial" panose="020B0604020202020204" pitchFamily="34" charset="0"/>
                <a:cs typeface="Arial" panose="020B0604020202020204" pitchFamily="34" charset="0"/>
              </a:rPr>
              <a:t> </a:t>
            </a:r>
            <a:r>
              <a:rPr lang="hu-HU" sz="2400" dirty="0" err="1" smtClean="0">
                <a:latin typeface="Arial" panose="020B0604020202020204" pitchFamily="34" charset="0"/>
                <a:cs typeface="Arial" panose="020B0604020202020204" pitchFamily="34" charset="0"/>
              </a:rPr>
              <a:t>or</a:t>
            </a:r>
            <a:r>
              <a:rPr lang="hu-HU" sz="2400" dirty="0" smtClean="0">
                <a:latin typeface="Arial" panose="020B0604020202020204" pitchFamily="34" charset="0"/>
                <a:cs typeface="Arial" panose="020B0604020202020204" pitchFamily="34" charset="0"/>
              </a:rPr>
              <a:t> </a:t>
            </a:r>
            <a:r>
              <a:rPr lang="hu-HU" sz="2400" dirty="0" err="1" smtClean="0">
                <a:latin typeface="Arial" panose="020B0604020202020204" pitchFamily="34" charset="0"/>
                <a:cs typeface="Arial" panose="020B0604020202020204" pitchFamily="34" charset="0"/>
              </a:rPr>
              <a:t>constitutional</a:t>
            </a:r>
            <a:r>
              <a:rPr lang="hu-HU" sz="2400" dirty="0" smtClean="0">
                <a:latin typeface="Arial" panose="020B0604020202020204" pitchFamily="34" charset="0"/>
                <a:cs typeface="Arial" panose="020B0604020202020204" pitchFamily="34" charset="0"/>
              </a:rPr>
              <a:t> </a:t>
            </a:r>
            <a:r>
              <a:rPr lang="hu-HU" sz="2400" dirty="0" err="1" smtClean="0">
                <a:latin typeface="Arial" panose="020B0604020202020204" pitchFamily="34" charset="0"/>
                <a:cs typeface="Arial" panose="020B0604020202020204" pitchFamily="34" charset="0"/>
              </a:rPr>
              <a:t>advanced</a:t>
            </a:r>
            <a:r>
              <a:rPr lang="hu-HU" sz="2400" dirty="0" smtClean="0">
                <a:latin typeface="Arial" panose="020B0604020202020204" pitchFamily="34" charset="0"/>
                <a:cs typeface="Arial" panose="020B0604020202020204" pitchFamily="34" charset="0"/>
              </a:rPr>
              <a:t> </a:t>
            </a:r>
            <a:r>
              <a:rPr lang="hu-HU" sz="2400" dirty="0" err="1" smtClean="0">
                <a:latin typeface="Arial" panose="020B0604020202020204" pitchFamily="34" charset="0"/>
                <a:cs typeface="Arial" panose="020B0604020202020204" pitchFamily="34" charset="0"/>
              </a:rPr>
              <a:t>growth</a:t>
            </a:r>
            <a:endParaRPr lang="hu-HU" sz="2400" dirty="0">
              <a:latin typeface="Arial" panose="020B0604020202020204" pitchFamily="34" charset="0"/>
              <a:cs typeface="Arial" panose="020B0604020202020204" pitchFamily="34" charset="0"/>
            </a:endParaRPr>
          </a:p>
          <a:p>
            <a:r>
              <a:rPr lang="hu-HU" sz="2400" dirty="0" smtClean="0">
                <a:latin typeface="Arial" panose="020B0604020202020204" pitchFamily="34" charset="0"/>
                <a:cs typeface="Arial" panose="020B0604020202020204" pitchFamily="34" charset="0"/>
              </a:rPr>
              <a:t>Endocrine </a:t>
            </a:r>
            <a:r>
              <a:rPr lang="hu-HU" sz="2400" dirty="0" err="1" smtClean="0">
                <a:latin typeface="Arial" panose="020B0604020202020204" pitchFamily="34" charset="0"/>
                <a:cs typeface="Arial" panose="020B0604020202020204" pitchFamily="34" charset="0"/>
              </a:rPr>
              <a:t>origine</a:t>
            </a:r>
            <a:endParaRPr lang="hu-HU" sz="2400" dirty="0" smtClean="0">
              <a:latin typeface="Arial" panose="020B0604020202020204" pitchFamily="34" charset="0"/>
              <a:cs typeface="Arial" panose="020B0604020202020204" pitchFamily="34" charset="0"/>
            </a:endParaRPr>
          </a:p>
          <a:p>
            <a:pPr lvl="1"/>
            <a:r>
              <a:rPr lang="hu-HU" sz="2400" dirty="0" smtClean="0">
                <a:latin typeface="Arial" panose="020B0604020202020204" pitchFamily="34" charset="0"/>
                <a:cs typeface="Arial" panose="020B0604020202020204" pitchFamily="34" charset="0"/>
              </a:rPr>
              <a:t>GH </a:t>
            </a:r>
            <a:r>
              <a:rPr lang="hu-HU" sz="2400" dirty="0" err="1">
                <a:latin typeface="Arial" panose="020B0604020202020204" pitchFamily="34" charset="0"/>
                <a:cs typeface="Arial" panose="020B0604020202020204" pitchFamily="34" charset="0"/>
              </a:rPr>
              <a:t>secreting</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pituitary</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tumour</a:t>
            </a:r>
            <a:endParaRPr lang="hu-HU" sz="2400" dirty="0">
              <a:latin typeface="Arial" panose="020B0604020202020204" pitchFamily="34" charset="0"/>
              <a:cs typeface="Arial" panose="020B0604020202020204" pitchFamily="34" charset="0"/>
            </a:endParaRPr>
          </a:p>
          <a:p>
            <a:pPr lvl="1"/>
            <a:r>
              <a:rPr lang="hu-HU" sz="2400" dirty="0" err="1">
                <a:latin typeface="Arial" panose="020B0604020202020204" pitchFamily="34" charset="0"/>
                <a:cs typeface="Arial" panose="020B0604020202020204" pitchFamily="34" charset="0"/>
              </a:rPr>
              <a:t>precocious</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puberty</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short</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adult</a:t>
            </a:r>
            <a:r>
              <a:rPr lang="hu-HU" sz="2400" dirty="0">
                <a:latin typeface="Arial" panose="020B0604020202020204" pitchFamily="34" charset="0"/>
                <a:cs typeface="Arial" panose="020B0604020202020204" pitchFamily="34" charset="0"/>
              </a:rPr>
              <a:t>!)</a:t>
            </a:r>
          </a:p>
          <a:p>
            <a:pPr lvl="1"/>
            <a:r>
              <a:rPr lang="hu-HU" sz="2400" dirty="0" err="1" smtClean="0">
                <a:latin typeface="Arial" panose="020B0604020202020204" pitchFamily="34" charset="0"/>
                <a:cs typeface="Arial" panose="020B0604020202020204" pitchFamily="34" charset="0"/>
              </a:rPr>
              <a:t>hyperthyreodism</a:t>
            </a:r>
            <a:endParaRPr lang="hu-HU" sz="2400" dirty="0" smtClean="0">
              <a:latin typeface="Arial" panose="020B0604020202020204" pitchFamily="34" charset="0"/>
              <a:cs typeface="Arial" panose="020B0604020202020204" pitchFamily="34" charset="0"/>
            </a:endParaRPr>
          </a:p>
          <a:p>
            <a:r>
              <a:rPr lang="hu-HU" sz="2400" dirty="0" err="1" smtClean="0">
                <a:latin typeface="Arial" panose="020B0604020202020204" pitchFamily="34" charset="0"/>
                <a:cs typeface="Arial" panose="020B0604020202020204" pitchFamily="34" charset="0"/>
              </a:rPr>
              <a:t>Syndromes</a:t>
            </a:r>
            <a:endParaRPr lang="hu-HU" sz="2400" dirty="0" smtClean="0">
              <a:latin typeface="Arial" panose="020B0604020202020204" pitchFamily="34" charset="0"/>
              <a:cs typeface="Arial" panose="020B0604020202020204" pitchFamily="34" charset="0"/>
            </a:endParaRPr>
          </a:p>
          <a:p>
            <a:pPr lvl="1"/>
            <a:r>
              <a:rPr lang="hu-HU" sz="2400" dirty="0" err="1" smtClean="0">
                <a:latin typeface="Arial" panose="020B0604020202020204" pitchFamily="34" charset="0"/>
                <a:cs typeface="Arial" panose="020B0604020202020204" pitchFamily="34" charset="0"/>
              </a:rPr>
              <a:t>Chromosomal</a:t>
            </a:r>
            <a:r>
              <a:rPr lang="hu-HU" sz="2400" dirty="0" smtClean="0">
                <a:latin typeface="Arial" panose="020B0604020202020204" pitchFamily="34" charset="0"/>
                <a:cs typeface="Arial" panose="020B0604020202020204" pitchFamily="34" charset="0"/>
              </a:rPr>
              <a:t> </a:t>
            </a:r>
            <a:r>
              <a:rPr lang="hu-HU" sz="2400" dirty="0" err="1" smtClean="0">
                <a:latin typeface="Arial" panose="020B0604020202020204" pitchFamily="34" charset="0"/>
                <a:cs typeface="Arial" panose="020B0604020202020204" pitchFamily="34" charset="0"/>
              </a:rPr>
              <a:t>defects</a:t>
            </a:r>
            <a:r>
              <a:rPr lang="hu-HU" sz="2400" dirty="0" smtClean="0">
                <a:latin typeface="Arial" panose="020B0604020202020204" pitchFamily="34" charset="0"/>
                <a:cs typeface="Arial" panose="020B0604020202020204" pitchFamily="34" charset="0"/>
              </a:rPr>
              <a:t>: </a:t>
            </a:r>
            <a:r>
              <a:rPr lang="hu-HU" sz="2400" dirty="0" err="1" smtClean="0">
                <a:latin typeface="Arial" panose="020B0604020202020204" pitchFamily="34" charset="0"/>
                <a:cs typeface="Arial" panose="020B0604020202020204" pitchFamily="34" charset="0"/>
              </a:rPr>
              <a:t>Klinefelter</a:t>
            </a:r>
            <a:r>
              <a:rPr lang="hu-HU" sz="2400" dirty="0" smtClean="0">
                <a:latin typeface="Arial" panose="020B0604020202020204" pitchFamily="34" charset="0"/>
                <a:cs typeface="Arial" panose="020B0604020202020204" pitchFamily="34" charset="0"/>
              </a:rPr>
              <a:t> </a:t>
            </a:r>
            <a:r>
              <a:rPr lang="hu-HU" sz="2400" dirty="0" err="1" smtClean="0">
                <a:latin typeface="Arial" panose="020B0604020202020204" pitchFamily="34" charset="0"/>
                <a:cs typeface="Arial" panose="020B0604020202020204" pitchFamily="34" charset="0"/>
              </a:rPr>
              <a:t>sy</a:t>
            </a:r>
            <a:r>
              <a:rPr lang="hu-HU" sz="2400" dirty="0">
                <a:latin typeface="Arial" panose="020B0604020202020204" pitchFamily="34" charset="0"/>
                <a:cs typeface="Arial" panose="020B0604020202020204" pitchFamily="34" charset="0"/>
              </a:rPr>
              <a:t>, </a:t>
            </a:r>
            <a:r>
              <a:rPr lang="hu-HU" sz="2400" dirty="0" smtClean="0">
                <a:latin typeface="Arial" panose="020B0604020202020204" pitchFamily="34" charset="0"/>
                <a:cs typeface="Arial" panose="020B0604020202020204" pitchFamily="34" charset="0"/>
              </a:rPr>
              <a:t>XYY </a:t>
            </a:r>
            <a:r>
              <a:rPr lang="hu-HU" sz="2400" dirty="0" err="1" smtClean="0">
                <a:latin typeface="Arial" panose="020B0604020202020204" pitchFamily="34" charset="0"/>
                <a:cs typeface="Arial" panose="020B0604020202020204" pitchFamily="34" charset="0"/>
              </a:rPr>
              <a:t>sy</a:t>
            </a:r>
            <a:endParaRPr lang="hu-HU" sz="2400" dirty="0">
              <a:latin typeface="Arial" panose="020B0604020202020204" pitchFamily="34" charset="0"/>
              <a:cs typeface="Arial" panose="020B0604020202020204" pitchFamily="34" charset="0"/>
            </a:endParaRPr>
          </a:p>
          <a:p>
            <a:pPr lvl="1"/>
            <a:r>
              <a:rPr lang="hu-HU" sz="2400" dirty="0" err="1" smtClean="0">
                <a:latin typeface="Arial" panose="020B0604020202020204" pitchFamily="34" charset="0"/>
                <a:cs typeface="Arial" panose="020B0604020202020204" pitchFamily="34" charset="0"/>
              </a:rPr>
              <a:t>Ovewrgrowth</a:t>
            </a:r>
            <a:r>
              <a:rPr lang="hu-HU" sz="2400" dirty="0" smtClean="0">
                <a:latin typeface="Arial" panose="020B0604020202020204" pitchFamily="34" charset="0"/>
                <a:cs typeface="Arial" panose="020B0604020202020204" pitchFamily="34" charset="0"/>
              </a:rPr>
              <a:t> </a:t>
            </a:r>
            <a:r>
              <a:rPr lang="hu-HU" sz="2400" dirty="0" err="1" smtClean="0">
                <a:latin typeface="Arial" panose="020B0604020202020204" pitchFamily="34" charset="0"/>
                <a:cs typeface="Arial" panose="020B0604020202020204" pitchFamily="34" charset="0"/>
              </a:rPr>
              <a:t>syndromes</a:t>
            </a:r>
            <a:endParaRPr lang="hu-HU" sz="2400" dirty="0" smtClean="0">
              <a:latin typeface="Arial" panose="020B0604020202020204" pitchFamily="34" charset="0"/>
              <a:cs typeface="Arial" panose="020B0604020202020204" pitchFamily="34" charset="0"/>
            </a:endParaRPr>
          </a:p>
          <a:p>
            <a:pPr lvl="2"/>
            <a:r>
              <a:rPr lang="hu-HU" dirty="0">
                <a:latin typeface="Arial" panose="020B0604020202020204" pitchFamily="34" charset="0"/>
                <a:cs typeface="Arial" panose="020B0604020202020204" pitchFamily="34" charset="0"/>
              </a:rPr>
              <a:t>Marfan </a:t>
            </a:r>
            <a:r>
              <a:rPr lang="hu-HU" dirty="0" err="1" smtClean="0">
                <a:latin typeface="Arial" panose="020B0604020202020204" pitchFamily="34" charset="0"/>
                <a:cs typeface="Arial" panose="020B0604020202020204" pitchFamily="34" charset="0"/>
              </a:rPr>
              <a:t>sy</a:t>
            </a:r>
            <a:endParaRPr lang="hu-HU" dirty="0" smtClean="0">
              <a:latin typeface="Arial" panose="020B0604020202020204" pitchFamily="34" charset="0"/>
              <a:cs typeface="Arial" panose="020B0604020202020204" pitchFamily="34" charset="0"/>
            </a:endParaRPr>
          </a:p>
          <a:p>
            <a:pPr lvl="2"/>
            <a:r>
              <a:rPr lang="hu-HU" dirty="0" err="1" smtClean="0">
                <a:latin typeface="Arial" panose="020B0604020202020204" pitchFamily="34" charset="0"/>
                <a:cs typeface="Arial" panose="020B0604020202020204" pitchFamily="34" charset="0"/>
              </a:rPr>
              <a:t>Cerebral</a:t>
            </a:r>
            <a:r>
              <a:rPr lang="hu-HU" dirty="0" smtClean="0">
                <a:latin typeface="Arial" panose="020B0604020202020204" pitchFamily="34" charset="0"/>
                <a:cs typeface="Arial" panose="020B0604020202020204" pitchFamily="34" charset="0"/>
              </a:rPr>
              <a:t> </a:t>
            </a:r>
            <a:r>
              <a:rPr lang="hu-HU" dirty="0" err="1" smtClean="0">
                <a:latin typeface="Arial" panose="020B0604020202020204" pitchFamily="34" charset="0"/>
                <a:cs typeface="Arial" panose="020B0604020202020204" pitchFamily="34" charset="0"/>
              </a:rPr>
              <a:t>gigantism</a:t>
            </a:r>
            <a:r>
              <a:rPr lang="hu-HU" dirty="0" smtClean="0">
                <a:latin typeface="Arial" panose="020B0604020202020204" pitchFamily="34" charset="0"/>
                <a:cs typeface="Arial" panose="020B0604020202020204" pitchFamily="34" charset="0"/>
              </a:rPr>
              <a:t> </a:t>
            </a:r>
            <a:r>
              <a:rPr lang="hu-HU" dirty="0">
                <a:latin typeface="Arial" panose="020B0604020202020204" pitchFamily="34" charset="0"/>
                <a:cs typeface="Arial" panose="020B0604020202020204" pitchFamily="34" charset="0"/>
              </a:rPr>
              <a:t>(</a:t>
            </a:r>
            <a:r>
              <a:rPr lang="hu-HU" dirty="0" err="1" smtClean="0">
                <a:latin typeface="Arial" panose="020B0604020202020204" pitchFamily="34" charset="0"/>
                <a:cs typeface="Arial" panose="020B0604020202020204" pitchFamily="34" charset="0"/>
              </a:rPr>
              <a:t>Sotos</a:t>
            </a:r>
            <a:r>
              <a:rPr lang="hu-HU" dirty="0" smtClean="0">
                <a:latin typeface="Arial" panose="020B0604020202020204" pitchFamily="34" charset="0"/>
                <a:cs typeface="Arial" panose="020B0604020202020204" pitchFamily="34" charset="0"/>
              </a:rPr>
              <a:t> </a:t>
            </a:r>
            <a:r>
              <a:rPr lang="hu-HU" dirty="0" err="1" smtClean="0">
                <a:latin typeface="Arial" panose="020B0604020202020204" pitchFamily="34" charset="0"/>
                <a:cs typeface="Arial" panose="020B0604020202020204" pitchFamily="34" charset="0"/>
              </a:rPr>
              <a:t>sy</a:t>
            </a:r>
            <a:r>
              <a:rPr lang="hu-HU" dirty="0">
                <a:latin typeface="Arial" panose="020B0604020202020204" pitchFamily="34" charset="0"/>
                <a:cs typeface="Arial" panose="020B0604020202020204" pitchFamily="34" charset="0"/>
              </a:rPr>
              <a:t>)</a:t>
            </a:r>
          </a:p>
          <a:p>
            <a:pPr lvl="2"/>
            <a:r>
              <a:rPr lang="hu-HU" dirty="0" err="1" smtClean="0">
                <a:latin typeface="Arial" panose="020B0604020202020204" pitchFamily="34" charset="0"/>
                <a:cs typeface="Arial" panose="020B0604020202020204" pitchFamily="34" charset="0"/>
              </a:rPr>
              <a:t>Beckwith-Wiedemann</a:t>
            </a:r>
            <a:r>
              <a:rPr lang="hu-HU" dirty="0" smtClean="0">
                <a:latin typeface="Arial" panose="020B0604020202020204" pitchFamily="34" charset="0"/>
                <a:cs typeface="Arial" panose="020B0604020202020204" pitchFamily="34" charset="0"/>
              </a:rPr>
              <a:t> </a:t>
            </a:r>
            <a:r>
              <a:rPr lang="hu-HU" dirty="0" err="1" smtClean="0">
                <a:latin typeface="Arial" panose="020B0604020202020204" pitchFamily="34" charset="0"/>
                <a:cs typeface="Arial" panose="020B0604020202020204" pitchFamily="34" charset="0"/>
              </a:rPr>
              <a:t>sy</a:t>
            </a:r>
            <a:endParaRPr lang="hu-HU" dirty="0" smtClean="0">
              <a:latin typeface="Arial" panose="020B0604020202020204" pitchFamily="34" charset="0"/>
              <a:cs typeface="Arial" panose="020B0604020202020204" pitchFamily="34" charset="0"/>
            </a:endParaRPr>
          </a:p>
          <a:p>
            <a:pPr lvl="1"/>
            <a:endParaRPr lang="hu-HU" sz="2400" dirty="0" smtClean="0">
              <a:latin typeface="Arial" panose="020B0604020202020204" pitchFamily="34" charset="0"/>
              <a:cs typeface="Arial" panose="020B0604020202020204" pitchFamily="34" charset="0"/>
            </a:endParaRPr>
          </a:p>
          <a:p>
            <a:r>
              <a:rPr lang="hu-HU" sz="2400" dirty="0" err="1" smtClean="0">
                <a:latin typeface="Arial" panose="020B0604020202020204" pitchFamily="34" charset="0"/>
                <a:cs typeface="Arial" panose="020B0604020202020204" pitchFamily="34" charset="0"/>
              </a:rPr>
              <a:t>Simple</a:t>
            </a:r>
            <a:r>
              <a:rPr lang="hu-HU" sz="2400" dirty="0" smtClean="0">
                <a:latin typeface="Arial" panose="020B0604020202020204" pitchFamily="34" charset="0"/>
                <a:cs typeface="Arial" panose="020B0604020202020204" pitchFamily="34" charset="0"/>
              </a:rPr>
              <a:t> </a:t>
            </a:r>
            <a:r>
              <a:rPr lang="hu-HU" sz="2400" dirty="0" err="1" smtClean="0">
                <a:latin typeface="Arial" panose="020B0604020202020204" pitchFamily="34" charset="0"/>
                <a:cs typeface="Arial" panose="020B0604020202020204" pitchFamily="34" charset="0"/>
              </a:rPr>
              <a:t>obesity</a:t>
            </a:r>
            <a:endParaRPr lang="hu-HU"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7872176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bmi_children.jpg"/>
          <p:cNvPicPr>
            <a:picLocks noChangeAspect="1" noChangeArrowheads="1"/>
          </p:cNvPicPr>
          <p:nvPr/>
        </p:nvPicPr>
        <p:blipFill>
          <a:blip r:embed="rId2"/>
          <a:srcRect/>
          <a:stretch>
            <a:fillRect/>
          </a:stretch>
        </p:blipFill>
        <p:spPr bwMode="auto">
          <a:xfrm>
            <a:off x="3635423" y="214313"/>
            <a:ext cx="4876800" cy="6457950"/>
          </a:xfrm>
          <a:prstGeom prst="rect">
            <a:avLst/>
          </a:prstGeom>
          <a:noFill/>
          <a:ln w="9525">
            <a:noFill/>
            <a:miter lim="800000"/>
            <a:headEnd/>
            <a:tailEnd/>
          </a:ln>
        </p:spPr>
      </p:pic>
      <p:sp>
        <p:nvSpPr>
          <p:cNvPr id="2" name="Téglalap 1"/>
          <p:cNvSpPr/>
          <p:nvPr/>
        </p:nvSpPr>
        <p:spPr>
          <a:xfrm>
            <a:off x="434824" y="4909152"/>
            <a:ext cx="2578591" cy="1200329"/>
          </a:xfrm>
          <a:prstGeom prst="rect">
            <a:avLst/>
          </a:prstGeom>
        </p:spPr>
        <p:txBody>
          <a:bodyPr wrap="none">
            <a:spAutoFit/>
          </a:bodyPr>
          <a:lstStyle/>
          <a:p>
            <a:r>
              <a:rPr lang="hu-HU" sz="2400" dirty="0" smtClean="0"/>
              <a:t>BMI (kg/m2) =</a:t>
            </a:r>
          </a:p>
          <a:p>
            <a:r>
              <a:rPr lang="hu-HU" sz="2400" dirty="0" err="1" smtClean="0"/>
              <a:t>weight</a:t>
            </a:r>
            <a:r>
              <a:rPr lang="hu-HU" sz="2400" dirty="0" smtClean="0"/>
              <a:t> </a:t>
            </a:r>
            <a:r>
              <a:rPr lang="hu-HU" sz="2400" dirty="0"/>
              <a:t>(kg</a:t>
            </a:r>
            <a:r>
              <a:rPr lang="hu-HU" sz="2400" dirty="0" smtClean="0"/>
              <a:t>) /</a:t>
            </a:r>
          </a:p>
          <a:p>
            <a:r>
              <a:rPr lang="hu-HU" sz="2400" dirty="0" err="1" smtClean="0"/>
              <a:t>height</a:t>
            </a:r>
            <a:r>
              <a:rPr lang="hu-HU" sz="2400" dirty="0" smtClean="0"/>
              <a:t>*</a:t>
            </a:r>
            <a:r>
              <a:rPr lang="hu-HU" sz="2400" dirty="0" err="1" smtClean="0"/>
              <a:t>height</a:t>
            </a:r>
            <a:r>
              <a:rPr lang="hu-HU" sz="2400" dirty="0" smtClean="0"/>
              <a:t> </a:t>
            </a:r>
            <a:r>
              <a:rPr lang="hu-HU" sz="2400" dirty="0"/>
              <a:t>(m2)</a:t>
            </a:r>
          </a:p>
        </p:txBody>
      </p:sp>
      <p:sp>
        <p:nvSpPr>
          <p:cNvPr id="3" name="Téglalap 2"/>
          <p:cNvSpPr/>
          <p:nvPr/>
        </p:nvSpPr>
        <p:spPr>
          <a:xfrm>
            <a:off x="316174" y="560681"/>
            <a:ext cx="2387192" cy="923330"/>
          </a:xfrm>
          <a:prstGeom prst="rect">
            <a:avLst/>
          </a:prstGeom>
        </p:spPr>
        <p:txBody>
          <a:bodyPr wrap="none">
            <a:spAutoFit/>
          </a:bodyPr>
          <a:lstStyle/>
          <a:p>
            <a:r>
              <a:rPr lang="en-US" sz="5400" b="1" dirty="0">
                <a:solidFill>
                  <a:srgbClr val="C00000"/>
                </a:solidFill>
                <a:effectLst>
                  <a:outerShdw blurRad="38100" dist="38100" dir="2700000" algn="tl">
                    <a:srgbClr val="000000">
                      <a:alpha val="43137"/>
                    </a:srgbClr>
                  </a:outerShdw>
                </a:effectLst>
                <a:ea typeface="+mj-ea"/>
                <a:cs typeface="+mj-cs"/>
              </a:rPr>
              <a:t>Obesity</a:t>
            </a:r>
            <a:endParaRPr lang="hu-HU" dirty="0"/>
          </a:p>
        </p:txBody>
      </p:sp>
      <p:sp>
        <p:nvSpPr>
          <p:cNvPr id="4" name="Téglalap 3"/>
          <p:cNvSpPr/>
          <p:nvPr/>
        </p:nvSpPr>
        <p:spPr>
          <a:xfrm>
            <a:off x="419686" y="1885860"/>
            <a:ext cx="2697241" cy="2726900"/>
          </a:xfrm>
          <a:prstGeom prst="rect">
            <a:avLst/>
          </a:prstGeom>
        </p:spPr>
        <p:txBody>
          <a:bodyPr wrap="square">
            <a:spAutoFit/>
          </a:bodyPr>
          <a:lstStyle/>
          <a:p>
            <a:pPr lvl="0">
              <a:spcBef>
                <a:spcPct val="20000"/>
              </a:spcBef>
            </a:pPr>
            <a:r>
              <a:rPr lang="hu-HU" sz="3200" dirty="0" err="1" smtClean="0">
                <a:solidFill>
                  <a:prstClr val="black"/>
                </a:solidFill>
                <a:effectLst>
                  <a:outerShdw blurRad="38100" dist="38100" dir="2700000" algn="tl">
                    <a:srgbClr val="000000">
                      <a:alpha val="43137"/>
                    </a:srgbClr>
                  </a:outerShdw>
                </a:effectLst>
              </a:rPr>
              <a:t>Definition</a:t>
            </a:r>
            <a:r>
              <a:rPr lang="hu-HU" sz="3200" dirty="0" smtClean="0">
                <a:solidFill>
                  <a:prstClr val="black"/>
                </a:solidFill>
                <a:effectLst>
                  <a:outerShdw blurRad="38100" dist="38100" dir="2700000" algn="tl">
                    <a:srgbClr val="000000">
                      <a:alpha val="43137"/>
                    </a:srgbClr>
                  </a:outerShdw>
                </a:effectLst>
              </a:rPr>
              <a:t>:</a:t>
            </a:r>
            <a:endParaRPr lang="hu-HU" sz="3200" dirty="0">
              <a:solidFill>
                <a:prstClr val="black"/>
              </a:solidFill>
              <a:effectLst>
                <a:outerShdw blurRad="38100" dist="38100" dir="2700000" algn="tl">
                  <a:srgbClr val="000000">
                    <a:alpha val="43137"/>
                  </a:srgbClr>
                </a:outerShdw>
              </a:effectLst>
            </a:endParaRPr>
          </a:p>
          <a:p>
            <a:pPr lvl="0">
              <a:spcBef>
                <a:spcPct val="20000"/>
              </a:spcBef>
            </a:pPr>
            <a:r>
              <a:rPr lang="hu-HU" sz="3200" dirty="0" smtClean="0">
                <a:solidFill>
                  <a:prstClr val="black"/>
                </a:solidFill>
                <a:effectLst>
                  <a:outerShdw blurRad="38100" dist="38100" dir="2700000" algn="tl">
                    <a:srgbClr val="000000">
                      <a:alpha val="43137"/>
                    </a:srgbClr>
                  </a:outerShdw>
                </a:effectLst>
              </a:rPr>
              <a:t>BMI&gt; 95 pc</a:t>
            </a:r>
          </a:p>
          <a:p>
            <a:pPr lvl="0">
              <a:spcBef>
                <a:spcPct val="20000"/>
              </a:spcBef>
            </a:pPr>
            <a:r>
              <a:rPr lang="hu-HU" sz="2800" dirty="0" smtClean="0">
                <a:solidFill>
                  <a:prstClr val="black"/>
                </a:solidFill>
              </a:rPr>
              <a:t>The </a:t>
            </a:r>
            <a:r>
              <a:rPr lang="hu-HU" sz="2800" dirty="0" err="1" smtClean="0">
                <a:solidFill>
                  <a:prstClr val="black"/>
                </a:solidFill>
              </a:rPr>
              <a:t>prevalence</a:t>
            </a:r>
            <a:r>
              <a:rPr lang="hu-HU" sz="2800" dirty="0" smtClean="0">
                <a:solidFill>
                  <a:prstClr val="black"/>
                </a:solidFill>
              </a:rPr>
              <a:t> </a:t>
            </a:r>
          </a:p>
          <a:p>
            <a:pPr lvl="0">
              <a:spcBef>
                <a:spcPct val="20000"/>
              </a:spcBef>
            </a:pPr>
            <a:r>
              <a:rPr lang="hu-HU" sz="2800" dirty="0">
                <a:solidFill>
                  <a:prstClr val="black"/>
                </a:solidFill>
              </a:rPr>
              <a:t>h</a:t>
            </a:r>
            <a:r>
              <a:rPr lang="hu-HU" sz="2800" dirty="0" smtClean="0">
                <a:solidFill>
                  <a:prstClr val="black"/>
                </a:solidFill>
              </a:rPr>
              <a:t>as </a:t>
            </a:r>
            <a:r>
              <a:rPr lang="hu-HU" sz="2800" dirty="0" err="1" smtClean="0">
                <a:solidFill>
                  <a:prstClr val="black"/>
                </a:solidFill>
              </a:rPr>
              <a:t>increased</a:t>
            </a:r>
            <a:endParaRPr lang="hu-HU" sz="2800" dirty="0" smtClean="0">
              <a:solidFill>
                <a:prstClr val="black"/>
              </a:solidFill>
            </a:endParaRPr>
          </a:p>
          <a:p>
            <a:pPr lvl="0">
              <a:spcBef>
                <a:spcPct val="20000"/>
              </a:spcBef>
            </a:pPr>
            <a:r>
              <a:rPr lang="hu-HU" sz="2800" dirty="0" err="1">
                <a:solidFill>
                  <a:prstClr val="black"/>
                </a:solidFill>
              </a:rPr>
              <a:t>d</a:t>
            </a:r>
            <a:r>
              <a:rPr lang="hu-HU" sz="2800" dirty="0" err="1" smtClean="0">
                <a:solidFill>
                  <a:prstClr val="black"/>
                </a:solidFill>
              </a:rPr>
              <a:t>ramatically</a:t>
            </a:r>
            <a:r>
              <a:rPr lang="hu-HU" sz="2800" dirty="0" smtClean="0">
                <a:solidFill>
                  <a:prstClr val="black"/>
                </a:solidFill>
              </a:rPr>
              <a:t>!</a:t>
            </a:r>
            <a:endParaRPr lang="hu-HU" sz="2800" dirty="0">
              <a:solidFill>
                <a:prstClr val="black"/>
              </a:solidFill>
            </a:endParaRPr>
          </a:p>
        </p:txBody>
      </p:sp>
    </p:spTree>
    <p:extLst>
      <p:ext uri="{BB962C8B-B14F-4D97-AF65-F5344CB8AC3E}">
        <p14:creationId xmlns:p14="http://schemas.microsoft.com/office/powerpoint/2010/main" xmlns="" val="42501775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Képtalálat a következőre: „obesity”"/>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12729" y="231559"/>
            <a:ext cx="4865030" cy="6412994"/>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descr="Képtalálat a következőre: „obesity”"/>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73011" y="2198954"/>
            <a:ext cx="2266950" cy="2019301"/>
          </a:xfrm>
          <a:prstGeom prst="rect">
            <a:avLst/>
          </a:prstGeom>
          <a:noFill/>
          <a:ln w="76200">
            <a:solidFill>
              <a:srgbClr val="C00000"/>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244239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317768"/>
            <a:ext cx="8229600" cy="1143000"/>
          </a:xfrm>
        </p:spPr>
        <p:txBody>
          <a:bodyPr>
            <a:normAutofit fontScale="90000"/>
          </a:bodyPr>
          <a:lstStyle/>
          <a:p>
            <a:r>
              <a:rPr lang="hu-HU" b="1" dirty="0" err="1" smtClean="0">
                <a:solidFill>
                  <a:srgbClr val="C00000"/>
                </a:solidFill>
                <a:effectLst>
                  <a:outerShdw blurRad="38100" dist="38100" dir="2700000" algn="tl">
                    <a:srgbClr val="000000">
                      <a:alpha val="43137"/>
                    </a:srgbClr>
                  </a:outerShdw>
                </a:effectLst>
              </a:rPr>
              <a:t>Nonpathological</a:t>
            </a:r>
            <a:r>
              <a:rPr lang="hu-HU" b="1" dirty="0" smtClean="0">
                <a:solidFill>
                  <a:srgbClr val="C00000"/>
                </a:solidFill>
                <a:effectLst>
                  <a:outerShdw blurRad="38100" dist="38100" dir="2700000" algn="tl">
                    <a:srgbClr val="000000">
                      <a:alpha val="43137"/>
                    </a:srgbClr>
                  </a:outerShdw>
                </a:effectLst>
              </a:rPr>
              <a:t> </a:t>
            </a:r>
            <a:r>
              <a:rPr lang="hu-HU" b="1" dirty="0" err="1">
                <a:solidFill>
                  <a:srgbClr val="C00000"/>
                </a:solidFill>
                <a:effectLst>
                  <a:outerShdw blurRad="38100" dist="38100" dir="2700000" algn="tl">
                    <a:srgbClr val="000000">
                      <a:alpha val="43137"/>
                    </a:srgbClr>
                  </a:outerShdw>
                </a:effectLst>
              </a:rPr>
              <a:t>risk</a:t>
            </a:r>
            <a:r>
              <a:rPr lang="hu-HU" b="1" dirty="0">
                <a:solidFill>
                  <a:srgbClr val="C00000"/>
                </a:solidFill>
                <a:effectLst>
                  <a:outerShdw blurRad="38100" dist="38100" dir="2700000" algn="tl">
                    <a:srgbClr val="000000">
                      <a:alpha val="43137"/>
                    </a:srgbClr>
                  </a:outerShdw>
                </a:effectLst>
              </a:rPr>
              <a:t> </a:t>
            </a:r>
            <a:r>
              <a:rPr lang="hu-HU" b="1" dirty="0" err="1">
                <a:solidFill>
                  <a:srgbClr val="C00000"/>
                </a:solidFill>
                <a:effectLst>
                  <a:outerShdw blurRad="38100" dist="38100" dir="2700000" algn="tl">
                    <a:srgbClr val="000000">
                      <a:alpha val="43137"/>
                    </a:srgbClr>
                  </a:outerShdw>
                </a:effectLst>
              </a:rPr>
              <a:t>factors</a:t>
            </a:r>
            <a:r>
              <a:rPr lang="hu-HU" b="1" dirty="0">
                <a:solidFill>
                  <a:srgbClr val="C00000"/>
                </a:solidFill>
                <a:effectLst>
                  <a:outerShdw blurRad="38100" dist="38100" dir="2700000" algn="tl">
                    <a:srgbClr val="000000">
                      <a:alpha val="43137"/>
                    </a:srgbClr>
                  </a:outerShdw>
                </a:effectLst>
              </a:rPr>
              <a:t> </a:t>
            </a:r>
            <a:r>
              <a:rPr lang="hu-HU" b="1" dirty="0" err="1">
                <a:solidFill>
                  <a:srgbClr val="C00000"/>
                </a:solidFill>
                <a:effectLst>
                  <a:outerShdw blurRad="38100" dist="38100" dir="2700000" algn="tl">
                    <a:srgbClr val="000000">
                      <a:alpha val="43137"/>
                    </a:srgbClr>
                  </a:outerShdw>
                </a:effectLst>
              </a:rPr>
              <a:t>for</a:t>
            </a:r>
            <a:r>
              <a:rPr lang="hu-HU" b="1" dirty="0">
                <a:solidFill>
                  <a:srgbClr val="C00000"/>
                </a:solidFill>
                <a:effectLst>
                  <a:outerShdw blurRad="38100" dist="38100" dir="2700000" algn="tl">
                    <a:srgbClr val="000000">
                      <a:alpha val="43137"/>
                    </a:srgbClr>
                  </a:outerShdw>
                </a:effectLst>
              </a:rPr>
              <a:t> o</a:t>
            </a:r>
            <a:r>
              <a:rPr lang="en-US" b="1" dirty="0" err="1">
                <a:solidFill>
                  <a:srgbClr val="C00000"/>
                </a:solidFill>
                <a:effectLst>
                  <a:outerShdw blurRad="38100" dist="38100" dir="2700000" algn="tl">
                    <a:srgbClr val="000000">
                      <a:alpha val="43137"/>
                    </a:srgbClr>
                  </a:outerShdw>
                </a:effectLst>
              </a:rPr>
              <a:t>besity</a:t>
            </a:r>
            <a:endParaRPr lang="hu-HU" dirty="0"/>
          </a:p>
        </p:txBody>
      </p:sp>
      <p:sp>
        <p:nvSpPr>
          <p:cNvPr id="3" name="Tartalom helye 2"/>
          <p:cNvSpPr>
            <a:spLocks noGrp="1"/>
          </p:cNvSpPr>
          <p:nvPr>
            <p:ph idx="1"/>
          </p:nvPr>
        </p:nvSpPr>
        <p:spPr>
          <a:xfrm>
            <a:off x="457200" y="1824476"/>
            <a:ext cx="8229600" cy="4525963"/>
          </a:xfrm>
        </p:spPr>
        <p:txBody>
          <a:bodyPr>
            <a:normAutofit lnSpcReduction="10000"/>
          </a:bodyPr>
          <a:lstStyle/>
          <a:p>
            <a:r>
              <a:rPr lang="hu-HU" sz="2400" u="sng" dirty="0" err="1" smtClean="0"/>
              <a:t>Genetic</a:t>
            </a:r>
            <a:r>
              <a:rPr lang="hu-HU" sz="2400" u="sng" dirty="0" smtClean="0"/>
              <a:t>:</a:t>
            </a:r>
            <a:r>
              <a:rPr lang="hu-HU" sz="2400" dirty="0" smtClean="0"/>
              <a:t>  </a:t>
            </a:r>
            <a:r>
              <a:rPr lang="hu-HU" sz="2400" dirty="0" err="1" smtClean="0"/>
              <a:t>obesity</a:t>
            </a:r>
            <a:r>
              <a:rPr lang="hu-HU" sz="2400" dirty="0" smtClean="0"/>
              <a:t> </a:t>
            </a:r>
            <a:r>
              <a:rPr lang="hu-HU" sz="2400" dirty="0" err="1" smtClean="0"/>
              <a:t>in</a:t>
            </a:r>
            <a:r>
              <a:rPr lang="hu-HU" sz="2400" dirty="0" smtClean="0"/>
              <a:t> </a:t>
            </a:r>
            <a:r>
              <a:rPr lang="hu-HU" sz="2400" dirty="0" err="1" smtClean="0"/>
              <a:t>either</a:t>
            </a:r>
            <a:r>
              <a:rPr lang="hu-HU" sz="2400" dirty="0" smtClean="0"/>
              <a:t> </a:t>
            </a:r>
            <a:r>
              <a:rPr lang="hu-HU" sz="2400" dirty="0" err="1" smtClean="0"/>
              <a:t>or</a:t>
            </a:r>
            <a:r>
              <a:rPr lang="hu-HU" sz="2400" dirty="0" smtClean="0"/>
              <a:t> </a:t>
            </a:r>
            <a:r>
              <a:rPr lang="hu-HU" sz="2400" dirty="0" err="1" smtClean="0"/>
              <a:t>both</a:t>
            </a:r>
            <a:r>
              <a:rPr lang="hu-HU" sz="2400" dirty="0" smtClean="0"/>
              <a:t> </a:t>
            </a:r>
            <a:r>
              <a:rPr lang="hu-HU" sz="2400" dirty="0" err="1" smtClean="0"/>
              <a:t>parents</a:t>
            </a:r>
            <a:endParaRPr lang="hu-HU" sz="2400" dirty="0" smtClean="0"/>
          </a:p>
          <a:p>
            <a:pPr marL="0" indent="0">
              <a:buNone/>
            </a:pPr>
            <a:r>
              <a:rPr lang="hu-HU" sz="2400" dirty="0"/>
              <a:t> </a:t>
            </a:r>
            <a:r>
              <a:rPr lang="hu-HU" sz="2400" dirty="0" smtClean="0"/>
              <a:t>                     </a:t>
            </a:r>
            <a:r>
              <a:rPr lang="hu-HU" sz="2400" dirty="0" err="1" smtClean="0"/>
              <a:t>early</a:t>
            </a:r>
            <a:r>
              <a:rPr lang="hu-HU" sz="2400" dirty="0" smtClean="0"/>
              <a:t> </a:t>
            </a:r>
            <a:r>
              <a:rPr lang="hu-HU" sz="2400" dirty="0" err="1" smtClean="0"/>
              <a:t>adiposity</a:t>
            </a:r>
            <a:r>
              <a:rPr lang="hu-HU" sz="2400" dirty="0" smtClean="0"/>
              <a:t> </a:t>
            </a:r>
            <a:r>
              <a:rPr lang="hu-HU" sz="2400" dirty="0" err="1" smtClean="0"/>
              <a:t>rebound</a:t>
            </a:r>
            <a:endParaRPr lang="hu-HU" sz="2400" dirty="0" smtClean="0"/>
          </a:p>
          <a:p>
            <a:r>
              <a:rPr lang="hu-HU" sz="2400" u="sng" dirty="0" err="1" smtClean="0"/>
              <a:t>Environmental</a:t>
            </a:r>
            <a:r>
              <a:rPr lang="hu-HU" sz="2400" u="sng" dirty="0" smtClean="0"/>
              <a:t>:</a:t>
            </a:r>
            <a:r>
              <a:rPr lang="hu-HU" sz="2400" dirty="0" smtClean="0"/>
              <a:t>  </a:t>
            </a:r>
            <a:r>
              <a:rPr lang="hu-HU" sz="2400" dirty="0" err="1" smtClean="0"/>
              <a:t>socioeconomic</a:t>
            </a:r>
            <a:r>
              <a:rPr lang="hu-HU" sz="2400" dirty="0" smtClean="0"/>
              <a:t> </a:t>
            </a:r>
            <a:r>
              <a:rPr lang="hu-HU" sz="2400" dirty="0" err="1" smtClean="0"/>
              <a:t>deprivation</a:t>
            </a:r>
            <a:endParaRPr lang="hu-HU" sz="2400" dirty="0"/>
          </a:p>
          <a:p>
            <a:pPr marL="0" indent="0">
              <a:buNone/>
            </a:pPr>
            <a:r>
              <a:rPr lang="hu-HU" sz="2400" dirty="0" smtClean="0"/>
              <a:t>                                   </a:t>
            </a:r>
            <a:r>
              <a:rPr lang="hu-HU" sz="2400" dirty="0" err="1" smtClean="0"/>
              <a:t>single</a:t>
            </a:r>
            <a:r>
              <a:rPr lang="hu-HU" sz="2400" dirty="0" smtClean="0"/>
              <a:t> </a:t>
            </a:r>
            <a:r>
              <a:rPr lang="hu-HU" sz="2400" dirty="0" err="1" smtClean="0"/>
              <a:t>child</a:t>
            </a:r>
            <a:endParaRPr lang="hu-HU" sz="2400" dirty="0"/>
          </a:p>
          <a:p>
            <a:pPr marL="0" indent="0">
              <a:buNone/>
            </a:pPr>
            <a:r>
              <a:rPr lang="hu-HU" sz="2400" dirty="0" smtClean="0"/>
              <a:t>                                   </a:t>
            </a:r>
            <a:r>
              <a:rPr lang="hu-HU" sz="2400" dirty="0" err="1" smtClean="0"/>
              <a:t>single</a:t>
            </a:r>
            <a:r>
              <a:rPr lang="hu-HU" sz="2400" dirty="0" smtClean="0"/>
              <a:t> </a:t>
            </a:r>
            <a:r>
              <a:rPr lang="hu-HU" sz="2400" dirty="0" err="1" smtClean="0"/>
              <a:t>parent</a:t>
            </a:r>
            <a:endParaRPr lang="hu-HU" sz="2400" dirty="0" smtClean="0"/>
          </a:p>
          <a:p>
            <a:r>
              <a:rPr lang="hu-HU" sz="2400" u="sng" dirty="0" err="1" smtClean="0"/>
              <a:t>Diet-related</a:t>
            </a:r>
            <a:r>
              <a:rPr lang="hu-HU" sz="2400" u="sng" dirty="0" smtClean="0"/>
              <a:t>:</a:t>
            </a:r>
            <a:r>
              <a:rPr lang="hu-HU" sz="2400" dirty="0" smtClean="0"/>
              <a:t>  </a:t>
            </a:r>
            <a:r>
              <a:rPr lang="hu-HU" sz="2400" dirty="0" err="1" smtClean="0"/>
              <a:t>bottle-fed</a:t>
            </a:r>
            <a:r>
              <a:rPr lang="hu-HU" sz="2400" dirty="0" smtClean="0"/>
              <a:t> </a:t>
            </a:r>
            <a:r>
              <a:rPr lang="hu-HU" sz="2400" dirty="0" err="1" smtClean="0"/>
              <a:t>in</a:t>
            </a:r>
            <a:r>
              <a:rPr lang="hu-HU" sz="2400" dirty="0" smtClean="0"/>
              <a:t> </a:t>
            </a:r>
            <a:r>
              <a:rPr lang="hu-HU" sz="2400" dirty="0" err="1" smtClean="0"/>
              <a:t>infancy</a:t>
            </a:r>
            <a:endParaRPr lang="hu-HU" sz="2400" dirty="0" smtClean="0"/>
          </a:p>
          <a:p>
            <a:pPr marL="0" indent="0">
              <a:buNone/>
            </a:pPr>
            <a:r>
              <a:rPr lang="hu-HU" sz="2400" dirty="0"/>
              <a:t> </a:t>
            </a:r>
            <a:r>
              <a:rPr lang="hu-HU" sz="2400" dirty="0" smtClean="0"/>
              <a:t>                             </a:t>
            </a:r>
            <a:r>
              <a:rPr lang="hu-HU" sz="2400" dirty="0" err="1" smtClean="0"/>
              <a:t>high</a:t>
            </a:r>
            <a:r>
              <a:rPr lang="hu-HU" sz="2400" dirty="0" smtClean="0"/>
              <a:t> </a:t>
            </a:r>
            <a:r>
              <a:rPr lang="hu-HU" sz="2400" dirty="0" err="1" smtClean="0"/>
              <a:t>fat</a:t>
            </a:r>
            <a:r>
              <a:rPr lang="hu-HU" sz="2400" dirty="0" smtClean="0"/>
              <a:t> </a:t>
            </a:r>
            <a:r>
              <a:rPr lang="hu-HU" sz="2400" dirty="0" err="1" smtClean="0"/>
              <a:t>diet</a:t>
            </a:r>
            <a:endParaRPr lang="hu-HU" sz="2400" dirty="0" smtClean="0"/>
          </a:p>
          <a:p>
            <a:pPr marL="0" indent="0">
              <a:buNone/>
            </a:pPr>
            <a:r>
              <a:rPr lang="hu-HU" sz="2400" dirty="0"/>
              <a:t> </a:t>
            </a:r>
            <a:r>
              <a:rPr lang="hu-HU" sz="2400" dirty="0" smtClean="0"/>
              <a:t>                             </a:t>
            </a:r>
            <a:r>
              <a:rPr lang="hu-HU" sz="2400" dirty="0" err="1" smtClean="0"/>
              <a:t>disorganized</a:t>
            </a:r>
            <a:r>
              <a:rPr lang="hu-HU" sz="2400" dirty="0" smtClean="0"/>
              <a:t> </a:t>
            </a:r>
            <a:r>
              <a:rPr lang="hu-HU" sz="2400" dirty="0" err="1" smtClean="0"/>
              <a:t>eating</a:t>
            </a:r>
            <a:r>
              <a:rPr lang="hu-HU" sz="2400" dirty="0" smtClean="0"/>
              <a:t> </a:t>
            </a:r>
            <a:r>
              <a:rPr lang="hu-HU" sz="2400" dirty="0" err="1" smtClean="0"/>
              <a:t>patterns</a:t>
            </a:r>
            <a:endParaRPr lang="hu-HU" sz="2400" dirty="0" smtClean="0"/>
          </a:p>
          <a:p>
            <a:r>
              <a:rPr lang="hu-HU" sz="2400" u="sng" dirty="0" err="1" smtClean="0"/>
              <a:t>Activitiy-related</a:t>
            </a:r>
            <a:r>
              <a:rPr lang="hu-HU" sz="2400" u="sng" dirty="0"/>
              <a:t>:</a:t>
            </a:r>
            <a:r>
              <a:rPr lang="hu-HU" sz="2400" dirty="0" smtClean="0"/>
              <a:t>  </a:t>
            </a:r>
            <a:r>
              <a:rPr lang="hu-HU" sz="2400" dirty="0" err="1" smtClean="0"/>
              <a:t>physical</a:t>
            </a:r>
            <a:r>
              <a:rPr lang="hu-HU" sz="2400" dirty="0" smtClean="0"/>
              <a:t> </a:t>
            </a:r>
            <a:r>
              <a:rPr lang="hu-HU" sz="2400" dirty="0" err="1" smtClean="0"/>
              <a:t>inactivity</a:t>
            </a:r>
            <a:endParaRPr lang="hu-HU" sz="2400" dirty="0"/>
          </a:p>
          <a:p>
            <a:pPr marL="0" indent="0">
              <a:buNone/>
            </a:pPr>
            <a:r>
              <a:rPr lang="hu-HU" sz="2400" dirty="0" smtClean="0"/>
              <a:t>                                     </a:t>
            </a:r>
            <a:r>
              <a:rPr lang="hu-HU" sz="2400" dirty="0" err="1" smtClean="0"/>
              <a:t>increased</a:t>
            </a:r>
            <a:r>
              <a:rPr lang="hu-HU" sz="2400" dirty="0" smtClean="0"/>
              <a:t> TV </a:t>
            </a:r>
            <a:r>
              <a:rPr lang="hu-HU" sz="2400" dirty="0" err="1" smtClean="0"/>
              <a:t>watching</a:t>
            </a:r>
            <a:r>
              <a:rPr lang="hu-HU" sz="2400" dirty="0" smtClean="0"/>
              <a:t>, </a:t>
            </a:r>
            <a:r>
              <a:rPr lang="hu-HU" sz="2400" dirty="0" err="1" smtClean="0"/>
              <a:t>computing</a:t>
            </a:r>
            <a:endParaRPr lang="hu-HU" sz="2400" dirty="0" smtClean="0"/>
          </a:p>
          <a:p>
            <a:pPr marL="0" indent="0">
              <a:buNone/>
            </a:pPr>
            <a:r>
              <a:rPr lang="hu-HU" sz="2400" dirty="0"/>
              <a:t> </a:t>
            </a:r>
            <a:r>
              <a:rPr lang="hu-HU" sz="2400" dirty="0" smtClean="0"/>
              <a:t>                                    </a:t>
            </a:r>
            <a:r>
              <a:rPr lang="hu-HU" sz="2400" dirty="0" err="1" smtClean="0"/>
              <a:t>short</a:t>
            </a:r>
            <a:r>
              <a:rPr lang="hu-HU" sz="2400" dirty="0" smtClean="0"/>
              <a:t> </a:t>
            </a:r>
            <a:r>
              <a:rPr lang="hu-HU" sz="2400" dirty="0" err="1" smtClean="0"/>
              <a:t>sleep</a:t>
            </a:r>
            <a:r>
              <a:rPr lang="hu-HU" sz="2400" dirty="0" smtClean="0"/>
              <a:t> </a:t>
            </a:r>
            <a:r>
              <a:rPr lang="hu-HU" sz="2400" dirty="0" err="1" smtClean="0"/>
              <a:t>duration</a:t>
            </a:r>
            <a:endParaRPr lang="hu-HU" sz="2400"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662630" y="1727503"/>
            <a:ext cx="1011237" cy="4524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895188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4000" b="1" dirty="0" err="1" smtClean="0">
                <a:solidFill>
                  <a:srgbClr val="C00000"/>
                </a:solidFill>
                <a:effectLst>
                  <a:outerShdw blurRad="38100" dist="38100" dir="2700000" algn="tl">
                    <a:srgbClr val="000000">
                      <a:alpha val="43137"/>
                    </a:srgbClr>
                  </a:outerShdw>
                </a:effectLst>
              </a:rPr>
              <a:t>Pathological</a:t>
            </a:r>
            <a:r>
              <a:rPr lang="hu-HU" sz="4000" b="1" dirty="0" smtClean="0">
                <a:solidFill>
                  <a:srgbClr val="C00000"/>
                </a:solidFill>
                <a:effectLst>
                  <a:outerShdw blurRad="38100" dist="38100" dir="2700000" algn="tl">
                    <a:srgbClr val="000000">
                      <a:alpha val="43137"/>
                    </a:srgbClr>
                  </a:outerShdw>
                </a:effectLst>
              </a:rPr>
              <a:t> </a:t>
            </a:r>
            <a:r>
              <a:rPr lang="hu-HU" sz="4000" b="1" dirty="0" err="1" smtClean="0">
                <a:solidFill>
                  <a:srgbClr val="C00000"/>
                </a:solidFill>
                <a:effectLst>
                  <a:outerShdw blurRad="38100" dist="38100" dir="2700000" algn="tl">
                    <a:srgbClr val="000000">
                      <a:alpha val="43137"/>
                    </a:srgbClr>
                  </a:outerShdw>
                </a:effectLst>
              </a:rPr>
              <a:t>risk</a:t>
            </a:r>
            <a:r>
              <a:rPr lang="hu-HU" sz="4000" b="1" dirty="0" smtClean="0">
                <a:solidFill>
                  <a:srgbClr val="C00000"/>
                </a:solidFill>
                <a:effectLst>
                  <a:outerShdw blurRad="38100" dist="38100" dir="2700000" algn="tl">
                    <a:srgbClr val="000000">
                      <a:alpha val="43137"/>
                    </a:srgbClr>
                  </a:outerShdw>
                </a:effectLst>
              </a:rPr>
              <a:t> </a:t>
            </a:r>
            <a:r>
              <a:rPr lang="hu-HU" sz="4000" b="1" dirty="0" err="1" smtClean="0">
                <a:solidFill>
                  <a:srgbClr val="C00000"/>
                </a:solidFill>
                <a:effectLst>
                  <a:outerShdw blurRad="38100" dist="38100" dir="2700000" algn="tl">
                    <a:srgbClr val="000000">
                      <a:alpha val="43137"/>
                    </a:srgbClr>
                  </a:outerShdw>
                </a:effectLst>
              </a:rPr>
              <a:t>factors</a:t>
            </a:r>
            <a:r>
              <a:rPr lang="hu-HU" sz="4000" b="1" dirty="0" smtClean="0">
                <a:solidFill>
                  <a:srgbClr val="C00000"/>
                </a:solidFill>
                <a:effectLst>
                  <a:outerShdw blurRad="38100" dist="38100" dir="2700000" algn="tl">
                    <a:srgbClr val="000000">
                      <a:alpha val="43137"/>
                    </a:srgbClr>
                  </a:outerShdw>
                </a:effectLst>
              </a:rPr>
              <a:t> </a:t>
            </a:r>
            <a:r>
              <a:rPr lang="hu-HU" sz="4000" b="1" dirty="0" err="1" smtClean="0">
                <a:solidFill>
                  <a:srgbClr val="C00000"/>
                </a:solidFill>
                <a:effectLst>
                  <a:outerShdw blurRad="38100" dist="38100" dir="2700000" algn="tl">
                    <a:srgbClr val="000000">
                      <a:alpha val="43137"/>
                    </a:srgbClr>
                  </a:outerShdw>
                </a:effectLst>
              </a:rPr>
              <a:t>for</a:t>
            </a:r>
            <a:r>
              <a:rPr lang="hu-HU" sz="4000" b="1" dirty="0" smtClean="0">
                <a:solidFill>
                  <a:srgbClr val="C00000"/>
                </a:solidFill>
                <a:effectLst>
                  <a:outerShdw blurRad="38100" dist="38100" dir="2700000" algn="tl">
                    <a:srgbClr val="000000">
                      <a:alpha val="43137"/>
                    </a:srgbClr>
                  </a:outerShdw>
                </a:effectLst>
              </a:rPr>
              <a:t> o</a:t>
            </a:r>
            <a:r>
              <a:rPr lang="en-US" sz="4000" b="1" dirty="0" err="1" smtClean="0">
                <a:solidFill>
                  <a:srgbClr val="C00000"/>
                </a:solidFill>
                <a:effectLst>
                  <a:outerShdw blurRad="38100" dist="38100" dir="2700000" algn="tl">
                    <a:srgbClr val="000000">
                      <a:alpha val="43137"/>
                    </a:srgbClr>
                  </a:outerShdw>
                </a:effectLst>
              </a:rPr>
              <a:t>besity</a:t>
            </a:r>
            <a:endParaRPr lang="hu-HU" sz="4000" dirty="0"/>
          </a:p>
        </p:txBody>
      </p:sp>
      <p:sp>
        <p:nvSpPr>
          <p:cNvPr id="3" name="Tartalom helye 2"/>
          <p:cNvSpPr>
            <a:spLocks noGrp="1"/>
          </p:cNvSpPr>
          <p:nvPr>
            <p:ph idx="1"/>
          </p:nvPr>
        </p:nvSpPr>
        <p:spPr>
          <a:xfrm>
            <a:off x="457200" y="1720964"/>
            <a:ext cx="8229600" cy="4525963"/>
          </a:xfrm>
        </p:spPr>
        <p:txBody>
          <a:bodyPr>
            <a:normAutofit/>
          </a:bodyPr>
          <a:lstStyle/>
          <a:p>
            <a:r>
              <a:rPr lang="hu-HU" sz="2400" u="sng" dirty="0" err="1" smtClean="0"/>
              <a:t>Hypothalamic</a:t>
            </a:r>
            <a:r>
              <a:rPr lang="hu-HU" sz="2400" u="sng" dirty="0" smtClean="0"/>
              <a:t> </a:t>
            </a:r>
            <a:r>
              <a:rPr lang="hu-HU" sz="2400" u="sng" dirty="0" err="1" smtClean="0"/>
              <a:t>damage</a:t>
            </a:r>
            <a:r>
              <a:rPr lang="hu-HU" sz="2400" u="sng" dirty="0" smtClean="0"/>
              <a:t>:</a:t>
            </a:r>
            <a:r>
              <a:rPr lang="hu-HU" sz="2400" dirty="0" smtClean="0"/>
              <a:t> trauma, </a:t>
            </a:r>
            <a:r>
              <a:rPr lang="hu-HU" sz="2400" dirty="0" err="1" smtClean="0"/>
              <a:t>tumours</a:t>
            </a:r>
            <a:r>
              <a:rPr lang="hu-HU" sz="2400" dirty="0" smtClean="0"/>
              <a:t>, post </a:t>
            </a:r>
            <a:r>
              <a:rPr lang="hu-HU" sz="2400" dirty="0" err="1" smtClean="0"/>
              <a:t>encephalities</a:t>
            </a:r>
            <a:endParaRPr lang="hu-HU" sz="2400" dirty="0" smtClean="0"/>
          </a:p>
          <a:p>
            <a:r>
              <a:rPr lang="hu-HU" sz="2400" u="sng" dirty="0" smtClean="0"/>
              <a:t>Endocrine </a:t>
            </a:r>
            <a:r>
              <a:rPr lang="hu-HU" sz="2400" u="sng" dirty="0" err="1" smtClean="0"/>
              <a:t>abnormalities</a:t>
            </a:r>
            <a:r>
              <a:rPr lang="hu-HU" sz="2400" u="sng" dirty="0" smtClean="0"/>
              <a:t>:</a:t>
            </a:r>
            <a:r>
              <a:rPr lang="hu-HU" sz="2400" dirty="0" smtClean="0"/>
              <a:t> </a:t>
            </a:r>
            <a:r>
              <a:rPr lang="hu-HU" sz="2400" dirty="0" err="1" smtClean="0"/>
              <a:t>growth</a:t>
            </a:r>
            <a:r>
              <a:rPr lang="hu-HU" sz="2400" dirty="0" smtClean="0"/>
              <a:t> </a:t>
            </a:r>
            <a:r>
              <a:rPr lang="hu-HU" sz="2400" dirty="0" err="1" smtClean="0"/>
              <a:t>hormone</a:t>
            </a:r>
            <a:r>
              <a:rPr lang="hu-HU" sz="2400" dirty="0" smtClean="0"/>
              <a:t> </a:t>
            </a:r>
            <a:r>
              <a:rPr lang="hu-HU" sz="2400" dirty="0" err="1" smtClean="0"/>
              <a:t>deficiency</a:t>
            </a:r>
            <a:endParaRPr lang="hu-HU" sz="2400" dirty="0" smtClean="0"/>
          </a:p>
          <a:p>
            <a:pPr marL="0" indent="0">
              <a:buNone/>
            </a:pPr>
            <a:r>
              <a:rPr lang="hu-HU" sz="2400" dirty="0"/>
              <a:t> </a:t>
            </a:r>
            <a:r>
              <a:rPr lang="hu-HU" sz="2400" dirty="0" smtClean="0"/>
              <a:t>                                                   </a:t>
            </a:r>
            <a:r>
              <a:rPr lang="hu-HU" sz="2400" dirty="0" err="1" smtClean="0"/>
              <a:t>hypothyroidism</a:t>
            </a:r>
            <a:r>
              <a:rPr lang="hu-HU" sz="2400" dirty="0" smtClean="0"/>
              <a:t>, </a:t>
            </a:r>
            <a:r>
              <a:rPr lang="hu-HU" sz="2400" dirty="0" err="1" smtClean="0"/>
              <a:t>Cushing</a:t>
            </a:r>
            <a:r>
              <a:rPr lang="hu-HU" sz="2400" dirty="0" smtClean="0"/>
              <a:t>’s </a:t>
            </a:r>
            <a:r>
              <a:rPr lang="hu-HU" sz="2400" dirty="0" err="1" smtClean="0"/>
              <a:t>sy</a:t>
            </a:r>
            <a:endParaRPr lang="hu-HU" sz="2400" dirty="0" smtClean="0"/>
          </a:p>
          <a:p>
            <a:pPr marL="0" indent="0">
              <a:buNone/>
            </a:pPr>
            <a:r>
              <a:rPr lang="hu-HU" sz="2400" dirty="0"/>
              <a:t> </a:t>
            </a:r>
            <a:r>
              <a:rPr lang="hu-HU" sz="2400" dirty="0" smtClean="0"/>
              <a:t>                                                   </a:t>
            </a:r>
            <a:r>
              <a:rPr lang="hu-HU" sz="2400" dirty="0" err="1" smtClean="0"/>
              <a:t>hyperinsulinism</a:t>
            </a:r>
            <a:r>
              <a:rPr lang="hu-HU" sz="2400" dirty="0" smtClean="0"/>
              <a:t> (PCOS)</a:t>
            </a:r>
          </a:p>
          <a:p>
            <a:pPr marL="0" indent="0">
              <a:buNone/>
            </a:pPr>
            <a:r>
              <a:rPr lang="hu-HU" sz="2400" dirty="0"/>
              <a:t> </a:t>
            </a:r>
            <a:r>
              <a:rPr lang="hu-HU" sz="2400" dirty="0" smtClean="0"/>
              <a:t>                                                   </a:t>
            </a:r>
            <a:r>
              <a:rPr lang="hu-HU" sz="2400" dirty="0" err="1" smtClean="0"/>
              <a:t>pseudohypoparathyroidism</a:t>
            </a:r>
            <a:endParaRPr lang="hu-HU" sz="2400" dirty="0" smtClean="0"/>
          </a:p>
          <a:p>
            <a:r>
              <a:rPr lang="hu-HU" sz="2400" u="sng" dirty="0" err="1" smtClean="0"/>
              <a:t>Syndromes</a:t>
            </a:r>
            <a:r>
              <a:rPr lang="hu-HU" sz="2400" u="sng" dirty="0" smtClean="0"/>
              <a:t>:</a:t>
            </a:r>
            <a:r>
              <a:rPr lang="hu-HU" sz="2400" dirty="0" smtClean="0"/>
              <a:t> Down’s </a:t>
            </a:r>
            <a:r>
              <a:rPr lang="hu-HU" sz="2400" dirty="0" err="1" smtClean="0"/>
              <a:t>sy</a:t>
            </a:r>
            <a:r>
              <a:rPr lang="hu-HU" sz="2400" dirty="0" smtClean="0"/>
              <a:t>, </a:t>
            </a:r>
            <a:r>
              <a:rPr lang="hu-HU" sz="2400" dirty="0" err="1" smtClean="0"/>
              <a:t>Prader-Willy</a:t>
            </a:r>
            <a:r>
              <a:rPr lang="hu-HU" sz="2400" dirty="0" smtClean="0"/>
              <a:t> </a:t>
            </a:r>
            <a:r>
              <a:rPr lang="hu-HU" sz="2400" dirty="0" err="1" smtClean="0"/>
              <a:t>sy</a:t>
            </a:r>
            <a:endParaRPr lang="hu-HU" sz="2400" dirty="0" smtClean="0"/>
          </a:p>
          <a:p>
            <a:r>
              <a:rPr lang="hu-HU" sz="2400" u="sng" dirty="0" err="1" smtClean="0"/>
              <a:t>Immobility</a:t>
            </a:r>
            <a:r>
              <a:rPr lang="hu-HU" sz="2400" u="sng" dirty="0" smtClean="0"/>
              <a:t>:</a:t>
            </a:r>
            <a:r>
              <a:rPr lang="hu-HU" sz="2400" dirty="0" smtClean="0"/>
              <a:t> </a:t>
            </a:r>
            <a:r>
              <a:rPr lang="hu-HU" sz="2400" dirty="0" err="1" smtClean="0"/>
              <a:t>spina</a:t>
            </a:r>
            <a:r>
              <a:rPr lang="hu-HU" sz="2400" dirty="0" smtClean="0"/>
              <a:t> </a:t>
            </a:r>
            <a:r>
              <a:rPr lang="hu-HU" sz="2400" dirty="0" err="1" smtClean="0"/>
              <a:t>bifida</a:t>
            </a:r>
            <a:r>
              <a:rPr lang="hu-HU" sz="2400" dirty="0" smtClean="0"/>
              <a:t>, </a:t>
            </a:r>
            <a:r>
              <a:rPr lang="hu-HU" sz="2400" dirty="0" err="1" smtClean="0"/>
              <a:t>cerebral</a:t>
            </a:r>
            <a:r>
              <a:rPr lang="hu-HU" sz="2400" dirty="0" smtClean="0"/>
              <a:t> </a:t>
            </a:r>
            <a:r>
              <a:rPr lang="hu-HU" sz="2400" dirty="0" err="1" smtClean="0"/>
              <a:t>palsy</a:t>
            </a:r>
            <a:endParaRPr lang="hu-HU" sz="2400" dirty="0" smtClean="0"/>
          </a:p>
          <a:p>
            <a:r>
              <a:rPr lang="hu-HU" sz="2400" u="sng" dirty="0" err="1" smtClean="0"/>
              <a:t>Impaired</a:t>
            </a:r>
            <a:r>
              <a:rPr lang="hu-HU" sz="2400" u="sng" dirty="0" smtClean="0"/>
              <a:t> </a:t>
            </a:r>
            <a:r>
              <a:rPr lang="hu-HU" sz="2400" u="sng" dirty="0" err="1" smtClean="0"/>
              <a:t>skeletal</a:t>
            </a:r>
            <a:r>
              <a:rPr lang="hu-HU" sz="2400" u="sng" dirty="0" smtClean="0"/>
              <a:t> </a:t>
            </a:r>
            <a:r>
              <a:rPr lang="hu-HU" sz="2400" u="sng" dirty="0" err="1" smtClean="0"/>
              <a:t>growth</a:t>
            </a:r>
            <a:r>
              <a:rPr lang="hu-HU" sz="2400" u="sng" dirty="0" smtClean="0"/>
              <a:t>:</a:t>
            </a:r>
            <a:r>
              <a:rPr lang="hu-HU" sz="2400" dirty="0" smtClean="0"/>
              <a:t> </a:t>
            </a:r>
            <a:r>
              <a:rPr lang="hu-HU" sz="2400" dirty="0" err="1" smtClean="0"/>
              <a:t>achondroplasia</a:t>
            </a:r>
            <a:endParaRPr lang="hu-HU" sz="2400" u="sng" dirty="0" smtClean="0"/>
          </a:p>
          <a:p>
            <a:r>
              <a:rPr lang="hu-HU" sz="2400" u="sng" dirty="0" err="1" smtClean="0"/>
              <a:t>Drugs</a:t>
            </a:r>
            <a:r>
              <a:rPr lang="hu-HU" sz="2400" u="sng" dirty="0" smtClean="0"/>
              <a:t>:</a:t>
            </a:r>
            <a:r>
              <a:rPr lang="hu-HU" sz="2400" dirty="0" smtClean="0"/>
              <a:t> </a:t>
            </a:r>
            <a:r>
              <a:rPr lang="hu-HU" sz="2400" dirty="0" err="1" smtClean="0"/>
              <a:t>insulin</a:t>
            </a:r>
            <a:r>
              <a:rPr lang="hu-HU" sz="2400" dirty="0" smtClean="0"/>
              <a:t>, </a:t>
            </a:r>
            <a:r>
              <a:rPr lang="hu-HU" sz="2400" dirty="0" err="1" smtClean="0"/>
              <a:t>steroids</a:t>
            </a:r>
            <a:r>
              <a:rPr lang="hu-HU" sz="2400" dirty="0" smtClean="0"/>
              <a:t>, </a:t>
            </a:r>
            <a:r>
              <a:rPr lang="hu-HU" sz="2400" dirty="0" err="1" smtClean="0"/>
              <a:t>sodium</a:t>
            </a:r>
            <a:r>
              <a:rPr lang="hu-HU" sz="2400" dirty="0" smtClean="0"/>
              <a:t> </a:t>
            </a:r>
            <a:r>
              <a:rPr lang="hu-HU" sz="2400" dirty="0" err="1" smtClean="0"/>
              <a:t>valproate</a:t>
            </a:r>
            <a:endParaRPr lang="hu-HU" sz="2400" dirty="0"/>
          </a:p>
        </p:txBody>
      </p:sp>
    </p:spTree>
    <p:extLst>
      <p:ext uri="{BB962C8B-B14F-4D97-AF65-F5344CB8AC3E}">
        <p14:creationId xmlns:p14="http://schemas.microsoft.com/office/powerpoint/2010/main" xmlns="" val="35114455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hu-HU" dirty="0"/>
              <a:t>Physical examination: general appearance: well vs poorly nourished → </a:t>
            </a:r>
            <a:r>
              <a:rPr lang="hu-HU" dirty="0" smtClean="0"/>
              <a:t>MEASURE</a:t>
            </a:r>
            <a:endParaRPr lang="en-US" dirty="0" smtClean="0"/>
          </a:p>
          <a:p>
            <a:pPr lvl="1"/>
            <a:r>
              <a:rPr lang="en-US" dirty="0" smtClean="0"/>
              <a:t>H</a:t>
            </a:r>
            <a:r>
              <a:rPr lang="hu-HU" dirty="0" smtClean="0"/>
              <a:t>eight</a:t>
            </a:r>
            <a:endParaRPr lang="en-US" dirty="0" smtClean="0"/>
          </a:p>
          <a:p>
            <a:pPr lvl="1"/>
            <a:r>
              <a:rPr lang="en-US" dirty="0" smtClean="0"/>
              <a:t>W</a:t>
            </a:r>
            <a:r>
              <a:rPr lang="hu-HU" dirty="0" smtClean="0"/>
              <a:t>eight</a:t>
            </a:r>
            <a:endParaRPr lang="en-US" dirty="0" smtClean="0"/>
          </a:p>
          <a:p>
            <a:pPr lvl="1"/>
            <a:r>
              <a:rPr lang="hu-HU" dirty="0" smtClean="0"/>
              <a:t>head circumference (until 3 years)</a:t>
            </a:r>
          </a:p>
          <a:p>
            <a:r>
              <a:rPr lang="hu-HU" dirty="0"/>
              <a:t>→ PLOT and COMPARE TO NORMAL</a:t>
            </a:r>
            <a:endParaRPr lang="en-US" dirty="0"/>
          </a:p>
          <a:p>
            <a:r>
              <a:rPr lang="hu-HU" dirty="0"/>
              <a:t>(follow development, medication dose)</a:t>
            </a:r>
            <a:endParaRPr lang="en-US" dirty="0"/>
          </a:p>
          <a:p>
            <a:pPr lvl="1"/>
            <a:endParaRPr lang="en-US" dirty="0"/>
          </a:p>
          <a:p>
            <a:endParaRPr lang="en-US" dirty="0"/>
          </a:p>
        </p:txBody>
      </p:sp>
    </p:spTree>
    <p:extLst>
      <p:ext uri="{BB962C8B-B14F-4D97-AF65-F5344CB8AC3E}">
        <p14:creationId xmlns:p14="http://schemas.microsoft.com/office/powerpoint/2010/main" xmlns="" val="31397015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4000" b="1" dirty="0" err="1" smtClean="0">
                <a:solidFill>
                  <a:srgbClr val="C00000"/>
                </a:solidFill>
                <a:effectLst>
                  <a:outerShdw blurRad="38100" dist="38100" dir="2700000" algn="tl">
                    <a:srgbClr val="000000">
                      <a:alpha val="43137"/>
                    </a:srgbClr>
                  </a:outerShdw>
                </a:effectLst>
              </a:rPr>
              <a:t>Complications</a:t>
            </a:r>
            <a:r>
              <a:rPr lang="hu-HU" sz="4000" b="1" dirty="0" smtClean="0">
                <a:solidFill>
                  <a:srgbClr val="C00000"/>
                </a:solidFill>
                <a:effectLst>
                  <a:outerShdw blurRad="38100" dist="38100" dir="2700000" algn="tl">
                    <a:srgbClr val="000000">
                      <a:alpha val="43137"/>
                    </a:srgbClr>
                  </a:outerShdw>
                </a:effectLst>
              </a:rPr>
              <a:t> of </a:t>
            </a:r>
            <a:r>
              <a:rPr lang="hu-HU" sz="4000" b="1" dirty="0" err="1" smtClean="0">
                <a:solidFill>
                  <a:srgbClr val="C00000"/>
                </a:solidFill>
                <a:effectLst>
                  <a:outerShdw blurRad="38100" dist="38100" dir="2700000" algn="tl">
                    <a:srgbClr val="000000">
                      <a:alpha val="43137"/>
                    </a:srgbClr>
                  </a:outerShdw>
                </a:effectLst>
              </a:rPr>
              <a:t>simple</a:t>
            </a:r>
            <a:r>
              <a:rPr lang="hu-HU" sz="4000" b="1" dirty="0" smtClean="0">
                <a:solidFill>
                  <a:srgbClr val="C00000"/>
                </a:solidFill>
                <a:effectLst>
                  <a:outerShdw blurRad="38100" dist="38100" dir="2700000" algn="tl">
                    <a:srgbClr val="000000">
                      <a:alpha val="43137"/>
                    </a:srgbClr>
                  </a:outerShdw>
                </a:effectLst>
              </a:rPr>
              <a:t> </a:t>
            </a:r>
            <a:r>
              <a:rPr lang="hu-HU" sz="4000" b="1" dirty="0" err="1" smtClean="0">
                <a:solidFill>
                  <a:srgbClr val="C00000"/>
                </a:solidFill>
                <a:effectLst>
                  <a:outerShdw blurRad="38100" dist="38100" dir="2700000" algn="tl">
                    <a:srgbClr val="000000">
                      <a:alpha val="43137"/>
                    </a:srgbClr>
                  </a:outerShdw>
                </a:effectLst>
              </a:rPr>
              <a:t>obesity</a:t>
            </a:r>
            <a:endParaRPr lang="hu-HU" sz="4000" b="1" dirty="0">
              <a:solidFill>
                <a:srgbClr val="C00000"/>
              </a:solidFill>
              <a:effectLst>
                <a:outerShdw blurRad="38100" dist="38100" dir="2700000" algn="tl">
                  <a:srgbClr val="000000">
                    <a:alpha val="43137"/>
                  </a:srgbClr>
                </a:outerShdw>
              </a:effectLst>
            </a:endParaRPr>
          </a:p>
        </p:txBody>
      </p:sp>
      <p:sp>
        <p:nvSpPr>
          <p:cNvPr id="3" name="Tartalom helye 2"/>
          <p:cNvSpPr>
            <a:spLocks noGrp="1"/>
          </p:cNvSpPr>
          <p:nvPr>
            <p:ph idx="1"/>
          </p:nvPr>
        </p:nvSpPr>
        <p:spPr/>
        <p:txBody>
          <a:bodyPr>
            <a:normAutofit/>
          </a:bodyPr>
          <a:lstStyle/>
          <a:p>
            <a:r>
              <a:rPr lang="hu-HU" sz="2400" u="sng" dirty="0" err="1" smtClean="0"/>
              <a:t>Metabolic</a:t>
            </a:r>
            <a:r>
              <a:rPr lang="hu-HU" sz="2400" u="sng" dirty="0" smtClean="0"/>
              <a:t> and </a:t>
            </a:r>
            <a:r>
              <a:rPr lang="hu-HU" sz="2400" u="sng" dirty="0" err="1" smtClean="0"/>
              <a:t>endocrine</a:t>
            </a:r>
            <a:r>
              <a:rPr lang="hu-HU" sz="2400" dirty="0" smtClean="0"/>
              <a:t>: </a:t>
            </a:r>
            <a:r>
              <a:rPr lang="hu-HU" sz="2400" dirty="0" err="1"/>
              <a:t>h</a:t>
            </a:r>
            <a:r>
              <a:rPr lang="hu-HU" sz="2400" dirty="0" err="1" smtClean="0"/>
              <a:t>yperinsulinaemia</a:t>
            </a:r>
            <a:r>
              <a:rPr lang="hu-HU" sz="2400" dirty="0" smtClean="0"/>
              <a:t>, IGT, T2DM</a:t>
            </a:r>
          </a:p>
          <a:p>
            <a:pPr marL="0" indent="0">
              <a:buNone/>
            </a:pPr>
            <a:r>
              <a:rPr lang="hu-HU" sz="2400" dirty="0"/>
              <a:t> </a:t>
            </a:r>
            <a:r>
              <a:rPr lang="hu-HU" sz="2400" dirty="0" smtClean="0"/>
              <a:t>                                                   </a:t>
            </a:r>
            <a:r>
              <a:rPr lang="hu-HU" sz="2400" dirty="0" err="1" smtClean="0"/>
              <a:t>hyperlipidaemia</a:t>
            </a:r>
            <a:r>
              <a:rPr lang="hu-HU" sz="2400" dirty="0" smtClean="0"/>
              <a:t>, </a:t>
            </a:r>
            <a:r>
              <a:rPr lang="hu-HU" sz="2400" dirty="0" err="1" smtClean="0"/>
              <a:t>multimetabolic</a:t>
            </a:r>
            <a:r>
              <a:rPr lang="hu-HU" sz="2400" dirty="0" smtClean="0"/>
              <a:t> </a:t>
            </a:r>
            <a:r>
              <a:rPr lang="hu-HU" sz="2400" dirty="0" err="1" smtClean="0"/>
              <a:t>sy</a:t>
            </a:r>
            <a:r>
              <a:rPr lang="hu-HU" sz="2400" dirty="0" smtClean="0"/>
              <a:t>,</a:t>
            </a:r>
            <a:endParaRPr lang="hu-HU" sz="2400" dirty="0"/>
          </a:p>
          <a:p>
            <a:pPr marL="3200400" lvl="7" indent="0">
              <a:buNone/>
            </a:pPr>
            <a:r>
              <a:rPr lang="hu-HU" sz="2400" dirty="0" smtClean="0"/>
              <a:t>     </a:t>
            </a:r>
            <a:r>
              <a:rPr lang="hu-HU" sz="2400" dirty="0" err="1" smtClean="0"/>
              <a:t>advanced</a:t>
            </a:r>
            <a:r>
              <a:rPr lang="hu-HU" sz="2400" dirty="0" smtClean="0"/>
              <a:t> </a:t>
            </a:r>
            <a:r>
              <a:rPr lang="hu-HU" sz="2400" dirty="0" err="1" smtClean="0"/>
              <a:t>pubertal</a:t>
            </a:r>
            <a:r>
              <a:rPr lang="hu-HU" sz="2400" dirty="0" smtClean="0"/>
              <a:t> </a:t>
            </a:r>
            <a:r>
              <a:rPr lang="hu-HU" sz="2400" dirty="0" err="1" smtClean="0"/>
              <a:t>development</a:t>
            </a:r>
            <a:endParaRPr lang="hu-HU" sz="2400" dirty="0" smtClean="0"/>
          </a:p>
          <a:p>
            <a:pPr marL="3200400" lvl="7" indent="0">
              <a:buNone/>
            </a:pPr>
            <a:r>
              <a:rPr lang="hu-HU" sz="2400" dirty="0"/>
              <a:t> </a:t>
            </a:r>
            <a:r>
              <a:rPr lang="hu-HU" sz="2400" dirty="0" smtClean="0"/>
              <a:t>    </a:t>
            </a:r>
            <a:r>
              <a:rPr lang="hu-HU" sz="2400" dirty="0" err="1" smtClean="0"/>
              <a:t>polycystic</a:t>
            </a:r>
            <a:r>
              <a:rPr lang="hu-HU" sz="2400" dirty="0" smtClean="0"/>
              <a:t> </a:t>
            </a:r>
            <a:r>
              <a:rPr lang="hu-HU" sz="2400" dirty="0" err="1" smtClean="0"/>
              <a:t>ovarian</a:t>
            </a:r>
            <a:r>
              <a:rPr lang="hu-HU" sz="2400" dirty="0" smtClean="0"/>
              <a:t> </a:t>
            </a:r>
            <a:r>
              <a:rPr lang="hu-HU" sz="2400" dirty="0" err="1" smtClean="0"/>
              <a:t>disease</a:t>
            </a:r>
            <a:endParaRPr lang="hu-HU" sz="2400" dirty="0" smtClean="0"/>
          </a:p>
          <a:p>
            <a:r>
              <a:rPr lang="hu-HU" sz="2400" u="sng" dirty="0" err="1" smtClean="0"/>
              <a:t>Cardiovascular</a:t>
            </a:r>
            <a:r>
              <a:rPr lang="hu-HU" sz="2400" dirty="0" smtClean="0"/>
              <a:t>: </a:t>
            </a:r>
            <a:r>
              <a:rPr lang="hu-HU" sz="2400" dirty="0" err="1" smtClean="0"/>
              <a:t>hypertension</a:t>
            </a:r>
            <a:endParaRPr lang="hu-HU" sz="2400" u="sng" dirty="0" smtClean="0"/>
          </a:p>
          <a:p>
            <a:r>
              <a:rPr lang="hu-HU" sz="2400" u="sng" dirty="0" err="1" smtClean="0"/>
              <a:t>Respiratory</a:t>
            </a:r>
            <a:r>
              <a:rPr lang="hu-HU" sz="2400" dirty="0" smtClean="0"/>
              <a:t>: </a:t>
            </a:r>
            <a:r>
              <a:rPr lang="hu-HU" sz="2400" dirty="0" err="1" smtClean="0"/>
              <a:t>breathless</a:t>
            </a:r>
            <a:r>
              <a:rPr lang="hu-HU" sz="2400" dirty="0" smtClean="0"/>
              <a:t> </a:t>
            </a:r>
            <a:r>
              <a:rPr lang="hu-HU" sz="2400" dirty="0" err="1" smtClean="0"/>
              <a:t>on</a:t>
            </a:r>
            <a:r>
              <a:rPr lang="hu-HU" sz="2400" dirty="0" smtClean="0"/>
              <a:t> </a:t>
            </a:r>
            <a:r>
              <a:rPr lang="hu-HU" sz="2400" dirty="0" err="1" smtClean="0"/>
              <a:t>exertion</a:t>
            </a:r>
            <a:r>
              <a:rPr lang="hu-HU" sz="2400" dirty="0" smtClean="0"/>
              <a:t>, </a:t>
            </a:r>
            <a:r>
              <a:rPr lang="hu-HU" sz="2400" dirty="0" err="1" smtClean="0"/>
              <a:t>obstructive</a:t>
            </a:r>
            <a:r>
              <a:rPr lang="hu-HU" sz="2400" dirty="0" smtClean="0"/>
              <a:t> </a:t>
            </a:r>
            <a:r>
              <a:rPr lang="hu-HU" sz="2400" dirty="0" err="1" smtClean="0"/>
              <a:t>sleep</a:t>
            </a:r>
            <a:r>
              <a:rPr lang="hu-HU" sz="2400" dirty="0" smtClean="0"/>
              <a:t> </a:t>
            </a:r>
            <a:r>
              <a:rPr lang="hu-HU" sz="2400" dirty="0" err="1" smtClean="0"/>
              <a:t>apnoea</a:t>
            </a:r>
            <a:endParaRPr lang="hu-HU" sz="2400" dirty="0" smtClean="0"/>
          </a:p>
          <a:p>
            <a:r>
              <a:rPr lang="hu-HU" sz="2400" u="sng" dirty="0" err="1" smtClean="0"/>
              <a:t>Skeletal</a:t>
            </a:r>
            <a:r>
              <a:rPr lang="hu-HU" sz="2400" dirty="0" smtClean="0"/>
              <a:t>: </a:t>
            </a:r>
            <a:r>
              <a:rPr lang="hu-HU" sz="2400" dirty="0" err="1" smtClean="0"/>
              <a:t>knock</a:t>
            </a:r>
            <a:r>
              <a:rPr lang="hu-HU" sz="2400" dirty="0" smtClean="0"/>
              <a:t> </a:t>
            </a:r>
            <a:r>
              <a:rPr lang="hu-HU" sz="2400" dirty="0" err="1" smtClean="0"/>
              <a:t>knee</a:t>
            </a:r>
            <a:r>
              <a:rPr lang="hu-HU" sz="2400" dirty="0" smtClean="0"/>
              <a:t> </a:t>
            </a:r>
            <a:r>
              <a:rPr lang="hu-HU" sz="2400" dirty="0" err="1" smtClean="0"/>
              <a:t>or</a:t>
            </a:r>
            <a:r>
              <a:rPr lang="hu-HU" sz="2400" dirty="0" smtClean="0"/>
              <a:t> </a:t>
            </a:r>
            <a:r>
              <a:rPr lang="hu-HU" sz="2400" dirty="0" err="1" smtClean="0"/>
              <a:t>bow</a:t>
            </a:r>
            <a:r>
              <a:rPr lang="hu-HU" sz="2400" dirty="0" smtClean="0"/>
              <a:t> </a:t>
            </a:r>
            <a:r>
              <a:rPr lang="hu-HU" sz="2400" dirty="0" err="1" smtClean="0"/>
              <a:t>legs</a:t>
            </a:r>
            <a:endParaRPr lang="hu-HU" sz="2400" dirty="0" smtClean="0"/>
          </a:p>
          <a:p>
            <a:pPr marL="0" indent="0">
              <a:buNone/>
            </a:pPr>
            <a:r>
              <a:rPr lang="hu-HU" sz="2400"/>
              <a:t> </a:t>
            </a:r>
            <a:r>
              <a:rPr lang="hu-HU" sz="2400" smtClean="0"/>
              <a:t>                    </a:t>
            </a:r>
            <a:r>
              <a:rPr lang="hu-HU" sz="2400" dirty="0" err="1" smtClean="0"/>
              <a:t>slipped</a:t>
            </a:r>
            <a:r>
              <a:rPr lang="hu-HU" sz="2400" dirty="0" smtClean="0"/>
              <a:t> </a:t>
            </a:r>
            <a:r>
              <a:rPr lang="hu-HU" sz="2400" dirty="0" err="1" smtClean="0"/>
              <a:t>capital</a:t>
            </a:r>
            <a:r>
              <a:rPr lang="hu-HU" sz="2400" dirty="0" smtClean="0"/>
              <a:t> </a:t>
            </a:r>
            <a:r>
              <a:rPr lang="hu-HU" sz="2400" dirty="0" err="1" smtClean="0"/>
              <a:t>femoral</a:t>
            </a:r>
            <a:r>
              <a:rPr lang="hu-HU" sz="2400" dirty="0" smtClean="0"/>
              <a:t> </a:t>
            </a:r>
            <a:r>
              <a:rPr lang="hu-HU" sz="2400" dirty="0" err="1" smtClean="0"/>
              <a:t>epiphysis</a:t>
            </a:r>
            <a:endParaRPr lang="hu-HU" sz="2400" dirty="0" smtClean="0"/>
          </a:p>
          <a:p>
            <a:r>
              <a:rPr lang="hu-HU" sz="2400" u="sng" dirty="0" err="1" smtClean="0"/>
              <a:t>Psychological</a:t>
            </a:r>
            <a:r>
              <a:rPr lang="hu-HU" sz="2400" dirty="0" smtClean="0"/>
              <a:t>: </a:t>
            </a:r>
            <a:r>
              <a:rPr lang="hu-HU" sz="2400" dirty="0" err="1" smtClean="0"/>
              <a:t>poor</a:t>
            </a:r>
            <a:r>
              <a:rPr lang="hu-HU" sz="2400" dirty="0" smtClean="0"/>
              <a:t> </a:t>
            </a:r>
            <a:r>
              <a:rPr lang="hu-HU" sz="2400" dirty="0" err="1" smtClean="0"/>
              <a:t>self-image</a:t>
            </a:r>
            <a:r>
              <a:rPr lang="hu-HU" sz="2400" dirty="0" smtClean="0"/>
              <a:t>, </a:t>
            </a:r>
            <a:r>
              <a:rPr lang="hu-HU" sz="2400" dirty="0" err="1" smtClean="0"/>
              <a:t>bullying</a:t>
            </a:r>
            <a:endParaRPr lang="hu-HU" sz="2400" dirty="0" smtClean="0"/>
          </a:p>
          <a:p>
            <a:pPr marL="0" indent="0">
              <a:buNone/>
            </a:pPr>
            <a:r>
              <a:rPr lang="hu-HU" sz="2400" dirty="0"/>
              <a:t> </a:t>
            </a:r>
            <a:r>
              <a:rPr lang="hu-HU" sz="2400" dirty="0" smtClean="0"/>
              <a:t>                              </a:t>
            </a:r>
            <a:r>
              <a:rPr lang="hu-HU" sz="2400" dirty="0" err="1" smtClean="0"/>
              <a:t>behavioural</a:t>
            </a:r>
            <a:r>
              <a:rPr lang="hu-HU" sz="2400" dirty="0" smtClean="0"/>
              <a:t> </a:t>
            </a:r>
            <a:r>
              <a:rPr lang="hu-HU" sz="2400" dirty="0" err="1" smtClean="0"/>
              <a:t>problems</a:t>
            </a:r>
            <a:endParaRPr lang="hu-HU" sz="2400" dirty="0"/>
          </a:p>
        </p:txBody>
      </p:sp>
    </p:spTree>
    <p:extLst>
      <p:ext uri="{BB962C8B-B14F-4D97-AF65-F5344CB8AC3E}">
        <p14:creationId xmlns:p14="http://schemas.microsoft.com/office/powerpoint/2010/main" xmlns="" val="10150751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Kapcsolódó kép"/>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76394" r="7538"/>
          <a:stretch/>
        </p:blipFill>
        <p:spPr bwMode="auto">
          <a:xfrm>
            <a:off x="327764" y="1664996"/>
            <a:ext cx="8359028" cy="292300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églalap 1"/>
          <p:cNvSpPr/>
          <p:nvPr/>
        </p:nvSpPr>
        <p:spPr>
          <a:xfrm>
            <a:off x="327764" y="446887"/>
            <a:ext cx="8359028" cy="707886"/>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hu-HU" sz="4000" b="1" kern="0" dirty="0" err="1" smtClean="0">
                <a:solidFill>
                  <a:srgbClr val="C00000"/>
                </a:solidFill>
                <a:effectLst>
                  <a:outerShdw blurRad="38100" dist="38100" dir="2700000" algn="tl">
                    <a:srgbClr val="000000">
                      <a:alpha val="43137"/>
                    </a:srgbClr>
                  </a:outerShdw>
                </a:effectLst>
                <a:latin typeface="Calibri"/>
                <a:ea typeface="+mj-ea"/>
                <a:cs typeface="+mj-cs"/>
              </a:rPr>
              <a:t>Solu</a:t>
            </a:r>
            <a:r>
              <a:rPr kumimoji="0" lang="hu-HU" sz="4000" b="1" i="0" u="none" strike="noStrike" kern="0" cap="none" spc="0" normalizeH="0" baseline="0" noProof="0" dirty="0" err="1" smtClean="0">
                <a:ln>
                  <a:noFill/>
                </a:ln>
                <a:solidFill>
                  <a:srgbClr val="C00000"/>
                </a:solidFill>
                <a:effectLst>
                  <a:outerShdw blurRad="38100" dist="38100" dir="2700000" algn="tl">
                    <a:srgbClr val="000000">
                      <a:alpha val="43137"/>
                    </a:srgbClr>
                  </a:outerShdw>
                </a:effectLst>
                <a:uLnTx/>
                <a:uFillTx/>
                <a:latin typeface="Calibri"/>
                <a:ea typeface="+mj-ea"/>
                <a:cs typeface="+mj-cs"/>
              </a:rPr>
              <a:t>tions</a:t>
            </a:r>
            <a:r>
              <a:rPr kumimoji="0" lang="hu-HU" sz="4000" b="1" i="0" u="none" strike="noStrike" kern="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Calibri"/>
                <a:ea typeface="+mj-ea"/>
                <a:cs typeface="+mj-cs"/>
              </a:rPr>
              <a:t> of </a:t>
            </a:r>
            <a:r>
              <a:rPr kumimoji="0" lang="hu-HU" sz="4000" b="1" i="0" u="none" strike="noStrike" kern="0" cap="none" spc="0" normalizeH="0" baseline="0" noProof="0" dirty="0" err="1" smtClean="0">
                <a:ln>
                  <a:noFill/>
                </a:ln>
                <a:solidFill>
                  <a:srgbClr val="C00000"/>
                </a:solidFill>
                <a:effectLst>
                  <a:outerShdw blurRad="38100" dist="38100" dir="2700000" algn="tl">
                    <a:srgbClr val="000000">
                      <a:alpha val="43137"/>
                    </a:srgbClr>
                  </a:outerShdw>
                </a:effectLst>
                <a:uLnTx/>
                <a:uFillTx/>
                <a:latin typeface="Calibri"/>
                <a:ea typeface="+mj-ea"/>
                <a:cs typeface="+mj-cs"/>
              </a:rPr>
              <a:t>simple</a:t>
            </a:r>
            <a:r>
              <a:rPr kumimoji="0" lang="hu-HU" sz="4000" b="1" i="0" u="none" strike="noStrike" kern="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Calibri"/>
                <a:ea typeface="+mj-ea"/>
                <a:cs typeface="+mj-cs"/>
              </a:rPr>
              <a:t> </a:t>
            </a:r>
            <a:r>
              <a:rPr kumimoji="0" lang="hu-HU" sz="4000" b="1" i="0" u="none" strike="noStrike" kern="0" cap="none" spc="0" normalizeH="0" baseline="0" noProof="0" dirty="0" err="1" smtClean="0">
                <a:ln>
                  <a:noFill/>
                </a:ln>
                <a:solidFill>
                  <a:srgbClr val="C00000"/>
                </a:solidFill>
                <a:effectLst>
                  <a:outerShdw blurRad="38100" dist="38100" dir="2700000" algn="tl">
                    <a:srgbClr val="000000">
                      <a:alpha val="43137"/>
                    </a:srgbClr>
                  </a:outerShdw>
                </a:effectLst>
                <a:uLnTx/>
                <a:uFillTx/>
                <a:latin typeface="Calibri"/>
                <a:ea typeface="+mj-ea"/>
                <a:cs typeface="+mj-cs"/>
              </a:rPr>
              <a:t>obesity</a:t>
            </a:r>
            <a:endParaRPr kumimoji="0" lang="hu-HU" sz="1800" b="0" i="0" u="none" strike="noStrike" kern="0" cap="none" spc="0" normalizeH="0" baseline="0" noProof="0" dirty="0" smtClean="0">
              <a:ln>
                <a:noFill/>
              </a:ln>
              <a:solidFill>
                <a:sysClr val="windowText" lastClr="000000"/>
              </a:solidFill>
              <a:effectLst/>
              <a:uLnTx/>
              <a:uFillTx/>
            </a:endParaRPr>
          </a:p>
        </p:txBody>
      </p:sp>
      <p:sp>
        <p:nvSpPr>
          <p:cNvPr id="3" name="Téglalap 2"/>
          <p:cNvSpPr/>
          <p:nvPr/>
        </p:nvSpPr>
        <p:spPr>
          <a:xfrm>
            <a:off x="327764" y="5110446"/>
            <a:ext cx="8359028" cy="1077218"/>
          </a:xfrm>
          <a:prstGeom prst="rect">
            <a:avLst/>
          </a:prstGeom>
        </p:spPr>
        <p:txBody>
          <a:bodyPr wrap="square">
            <a:spAutoFit/>
          </a:bodyPr>
          <a:lstStyle/>
          <a:p>
            <a:pPr lvl="0" algn="ctr">
              <a:spcBef>
                <a:spcPct val="20000"/>
              </a:spcBef>
            </a:pPr>
            <a:r>
              <a:rPr lang="hu-HU" sz="3200" dirty="0" err="1">
                <a:solidFill>
                  <a:srgbClr val="00B050"/>
                </a:solidFill>
                <a:effectLst>
                  <a:outerShdw blurRad="38100" dist="38100" dir="2700000" algn="tl">
                    <a:srgbClr val="000000">
                      <a:alpha val="43137"/>
                    </a:srgbClr>
                  </a:outerShdw>
                </a:effectLst>
                <a:latin typeface="Calibri"/>
              </a:rPr>
              <a:t>Prevention</a:t>
            </a:r>
            <a:r>
              <a:rPr lang="hu-HU" sz="3200" dirty="0">
                <a:solidFill>
                  <a:srgbClr val="00B050"/>
                </a:solidFill>
                <a:effectLst>
                  <a:outerShdw blurRad="38100" dist="38100" dir="2700000" algn="tl">
                    <a:srgbClr val="000000">
                      <a:alpha val="43137"/>
                    </a:srgbClr>
                  </a:outerShdw>
                </a:effectLst>
                <a:latin typeface="Calibri"/>
              </a:rPr>
              <a:t> of </a:t>
            </a:r>
            <a:r>
              <a:rPr lang="hu-HU" sz="3200" dirty="0" err="1">
                <a:solidFill>
                  <a:srgbClr val="00B050"/>
                </a:solidFill>
                <a:effectLst>
                  <a:outerShdw blurRad="38100" dist="38100" dir="2700000" algn="tl">
                    <a:srgbClr val="000000">
                      <a:alpha val="43137"/>
                    </a:srgbClr>
                  </a:outerShdw>
                </a:effectLst>
                <a:latin typeface="Calibri"/>
              </a:rPr>
              <a:t>futher</a:t>
            </a:r>
            <a:r>
              <a:rPr lang="hu-HU" sz="3200" dirty="0">
                <a:solidFill>
                  <a:srgbClr val="00B050"/>
                </a:solidFill>
                <a:effectLst>
                  <a:outerShdw blurRad="38100" dist="38100" dir="2700000" algn="tl">
                    <a:srgbClr val="000000">
                      <a:alpha val="43137"/>
                    </a:srgbClr>
                  </a:outerShdw>
                </a:effectLst>
                <a:latin typeface="Calibri"/>
              </a:rPr>
              <a:t> </a:t>
            </a:r>
            <a:r>
              <a:rPr lang="hu-HU" sz="3200" dirty="0" err="1">
                <a:solidFill>
                  <a:srgbClr val="00B050"/>
                </a:solidFill>
                <a:effectLst>
                  <a:outerShdw blurRad="38100" dist="38100" dir="2700000" algn="tl">
                    <a:srgbClr val="000000">
                      <a:alpha val="43137"/>
                    </a:srgbClr>
                  </a:outerShdw>
                </a:effectLst>
                <a:latin typeface="Calibri"/>
              </a:rPr>
              <a:t>weight</a:t>
            </a:r>
            <a:r>
              <a:rPr lang="hu-HU" sz="3200" dirty="0">
                <a:solidFill>
                  <a:srgbClr val="00B050"/>
                </a:solidFill>
                <a:effectLst>
                  <a:outerShdw blurRad="38100" dist="38100" dir="2700000" algn="tl">
                    <a:srgbClr val="000000">
                      <a:alpha val="43137"/>
                    </a:srgbClr>
                  </a:outerShdw>
                </a:effectLst>
                <a:latin typeface="Calibri"/>
              </a:rPr>
              <a:t> </a:t>
            </a:r>
            <a:r>
              <a:rPr lang="hu-HU" sz="3200" dirty="0" err="1">
                <a:solidFill>
                  <a:srgbClr val="00B050"/>
                </a:solidFill>
                <a:effectLst>
                  <a:outerShdw blurRad="38100" dist="38100" dir="2700000" algn="tl">
                    <a:srgbClr val="000000">
                      <a:alpha val="43137"/>
                    </a:srgbClr>
                  </a:outerShdw>
                </a:effectLst>
                <a:latin typeface="Calibri"/>
              </a:rPr>
              <a:t>gain</a:t>
            </a:r>
            <a:r>
              <a:rPr lang="hu-HU" sz="3200" dirty="0">
                <a:solidFill>
                  <a:srgbClr val="00B050"/>
                </a:solidFill>
                <a:effectLst>
                  <a:outerShdw blurRad="38100" dist="38100" dir="2700000" algn="tl">
                    <a:srgbClr val="000000">
                      <a:alpha val="43137"/>
                    </a:srgbClr>
                  </a:outerShdw>
                </a:effectLst>
                <a:latin typeface="Calibri"/>
              </a:rPr>
              <a:t> </a:t>
            </a:r>
            <a:r>
              <a:rPr lang="hu-HU" sz="3200" dirty="0" err="1">
                <a:solidFill>
                  <a:srgbClr val="00B050"/>
                </a:solidFill>
                <a:effectLst>
                  <a:outerShdw blurRad="38100" dist="38100" dir="2700000" algn="tl">
                    <a:srgbClr val="000000">
                      <a:alpha val="43137"/>
                    </a:srgbClr>
                  </a:outerShdw>
                </a:effectLst>
                <a:latin typeface="Calibri"/>
              </a:rPr>
              <a:t>may</a:t>
            </a:r>
            <a:r>
              <a:rPr lang="hu-HU" sz="3200" dirty="0">
                <a:solidFill>
                  <a:srgbClr val="00B050"/>
                </a:solidFill>
                <a:effectLst>
                  <a:outerShdw blurRad="38100" dist="38100" dir="2700000" algn="tl">
                    <a:srgbClr val="000000">
                      <a:alpha val="43137"/>
                    </a:srgbClr>
                  </a:outerShdw>
                </a:effectLst>
                <a:latin typeface="Calibri"/>
              </a:rPr>
              <a:t> </a:t>
            </a:r>
            <a:r>
              <a:rPr lang="hu-HU" sz="3200" dirty="0" err="1">
                <a:solidFill>
                  <a:srgbClr val="00B050"/>
                </a:solidFill>
                <a:effectLst>
                  <a:outerShdw blurRad="38100" dist="38100" dir="2700000" algn="tl">
                    <a:srgbClr val="000000">
                      <a:alpha val="43137"/>
                    </a:srgbClr>
                  </a:outerShdw>
                </a:effectLst>
                <a:latin typeface="Calibri"/>
              </a:rPr>
              <a:t>produce</a:t>
            </a:r>
            <a:r>
              <a:rPr lang="hu-HU" sz="3200" dirty="0">
                <a:solidFill>
                  <a:srgbClr val="00B050"/>
                </a:solidFill>
                <a:effectLst>
                  <a:outerShdw blurRad="38100" dist="38100" dir="2700000" algn="tl">
                    <a:srgbClr val="000000">
                      <a:alpha val="43137"/>
                    </a:srgbClr>
                  </a:outerShdw>
                </a:effectLst>
                <a:latin typeface="Calibri"/>
              </a:rPr>
              <a:t> </a:t>
            </a:r>
            <a:r>
              <a:rPr lang="hu-HU" sz="3200" dirty="0" err="1">
                <a:solidFill>
                  <a:srgbClr val="00B050"/>
                </a:solidFill>
                <a:effectLst>
                  <a:outerShdw blurRad="38100" dist="38100" dir="2700000" algn="tl">
                    <a:srgbClr val="000000">
                      <a:alpha val="43137"/>
                    </a:srgbClr>
                  </a:outerShdw>
                </a:effectLst>
                <a:latin typeface="Calibri"/>
              </a:rPr>
              <a:t>significant</a:t>
            </a:r>
            <a:r>
              <a:rPr lang="hu-HU" sz="3200" dirty="0">
                <a:solidFill>
                  <a:srgbClr val="00B050"/>
                </a:solidFill>
                <a:effectLst>
                  <a:outerShdw blurRad="38100" dist="38100" dir="2700000" algn="tl">
                    <a:srgbClr val="000000">
                      <a:alpha val="43137"/>
                    </a:srgbClr>
                  </a:outerShdw>
                </a:effectLst>
                <a:latin typeface="Calibri"/>
              </a:rPr>
              <a:t> </a:t>
            </a:r>
            <a:r>
              <a:rPr lang="hu-HU" sz="3200" dirty="0" err="1">
                <a:solidFill>
                  <a:srgbClr val="00B050"/>
                </a:solidFill>
                <a:effectLst>
                  <a:outerShdw blurRad="38100" dist="38100" dir="2700000" algn="tl">
                    <a:srgbClr val="000000">
                      <a:alpha val="43137"/>
                    </a:srgbClr>
                  </a:outerShdw>
                </a:effectLst>
                <a:latin typeface="Calibri"/>
              </a:rPr>
              <a:t>longer</a:t>
            </a:r>
            <a:r>
              <a:rPr lang="hu-HU" sz="3200" dirty="0">
                <a:solidFill>
                  <a:srgbClr val="00B050"/>
                </a:solidFill>
                <a:effectLst>
                  <a:outerShdw blurRad="38100" dist="38100" dir="2700000" algn="tl">
                    <a:srgbClr val="000000">
                      <a:alpha val="43137"/>
                    </a:srgbClr>
                  </a:outerShdw>
                </a:effectLst>
                <a:latin typeface="Calibri"/>
              </a:rPr>
              <a:t> </a:t>
            </a:r>
            <a:r>
              <a:rPr lang="hu-HU" sz="3200" dirty="0" err="1">
                <a:solidFill>
                  <a:srgbClr val="00B050"/>
                </a:solidFill>
                <a:effectLst>
                  <a:outerShdw blurRad="38100" dist="38100" dir="2700000" algn="tl">
                    <a:srgbClr val="000000">
                      <a:alpha val="43137"/>
                    </a:srgbClr>
                  </a:outerShdw>
                </a:effectLst>
                <a:latin typeface="Calibri"/>
              </a:rPr>
              <a:t>term</a:t>
            </a:r>
            <a:r>
              <a:rPr lang="hu-HU" sz="3200" dirty="0">
                <a:solidFill>
                  <a:srgbClr val="00B050"/>
                </a:solidFill>
                <a:effectLst>
                  <a:outerShdw blurRad="38100" dist="38100" dir="2700000" algn="tl">
                    <a:srgbClr val="000000">
                      <a:alpha val="43137"/>
                    </a:srgbClr>
                  </a:outerShdw>
                </a:effectLst>
                <a:latin typeface="Calibri"/>
              </a:rPr>
              <a:t> </a:t>
            </a:r>
            <a:r>
              <a:rPr lang="hu-HU" sz="3200" dirty="0" err="1">
                <a:solidFill>
                  <a:srgbClr val="00B050"/>
                </a:solidFill>
                <a:effectLst>
                  <a:outerShdw blurRad="38100" dist="38100" dir="2700000" algn="tl">
                    <a:srgbClr val="000000">
                      <a:alpha val="43137"/>
                    </a:srgbClr>
                  </a:outerShdw>
                </a:effectLst>
                <a:latin typeface="Calibri"/>
              </a:rPr>
              <a:t>health</a:t>
            </a:r>
            <a:r>
              <a:rPr lang="hu-HU" sz="3200" dirty="0">
                <a:solidFill>
                  <a:srgbClr val="00B050"/>
                </a:solidFill>
                <a:effectLst>
                  <a:outerShdw blurRad="38100" dist="38100" dir="2700000" algn="tl">
                    <a:srgbClr val="000000">
                      <a:alpha val="43137"/>
                    </a:srgbClr>
                  </a:outerShdw>
                </a:effectLst>
                <a:latin typeface="Calibri"/>
              </a:rPr>
              <a:t> </a:t>
            </a:r>
            <a:r>
              <a:rPr lang="hu-HU" sz="3200" dirty="0" err="1">
                <a:solidFill>
                  <a:srgbClr val="00B050"/>
                </a:solidFill>
                <a:effectLst>
                  <a:outerShdw blurRad="38100" dist="38100" dir="2700000" algn="tl">
                    <a:srgbClr val="000000">
                      <a:alpha val="43137"/>
                    </a:srgbClr>
                  </a:outerShdw>
                </a:effectLst>
                <a:latin typeface="Calibri"/>
              </a:rPr>
              <a:t>benefits</a:t>
            </a:r>
            <a:r>
              <a:rPr lang="hu-HU" sz="3200" dirty="0">
                <a:solidFill>
                  <a:srgbClr val="00B050"/>
                </a:solidFill>
                <a:effectLst>
                  <a:outerShdw blurRad="38100" dist="38100" dir="2700000" algn="tl">
                    <a:srgbClr val="000000">
                      <a:alpha val="43137"/>
                    </a:srgbClr>
                  </a:outerShdw>
                </a:effectLst>
                <a:latin typeface="Calibri"/>
              </a:rPr>
              <a:t>.</a:t>
            </a:r>
          </a:p>
        </p:txBody>
      </p:sp>
    </p:spTree>
    <p:extLst>
      <p:ext uri="{BB962C8B-B14F-4D97-AF65-F5344CB8AC3E}">
        <p14:creationId xmlns:p14="http://schemas.microsoft.com/office/powerpoint/2010/main" xmlns="" val="8275908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670"/>
            <a:ext cx="8229600" cy="1143000"/>
          </a:xfrm>
        </p:spPr>
        <p:txBody>
          <a:bodyPr>
            <a:normAutofit fontScale="90000"/>
          </a:bodyPr>
          <a:lstStyle/>
          <a:p>
            <a:r>
              <a:rPr lang="en-US" b="1" dirty="0" smtClean="0">
                <a:solidFill>
                  <a:srgbClr val="C00000"/>
                </a:solidFill>
                <a:effectLst>
                  <a:outerShdw blurRad="38100" dist="38100" dir="2700000" algn="tl">
                    <a:srgbClr val="000000">
                      <a:alpha val="43137"/>
                    </a:srgbClr>
                  </a:outerShdw>
                </a:effectLst>
              </a:rPr>
              <a:t>Appropriate measurement technique!</a:t>
            </a:r>
            <a:endParaRPr lang="en-US" b="1" dirty="0">
              <a:solidFill>
                <a:srgbClr val="C00000"/>
              </a:solidFill>
              <a:effectLst>
                <a:outerShdw blurRad="38100" dist="38100" dir="2700000" algn="tl">
                  <a:srgbClr val="000000">
                    <a:alpha val="43137"/>
                  </a:srgbClr>
                </a:outerShdw>
              </a:effectLst>
            </a:endParaRPr>
          </a:p>
        </p:txBody>
      </p:sp>
      <p:graphicFrame>
        <p:nvGraphicFramePr>
          <p:cNvPr id="5" name="Object 4"/>
          <p:cNvGraphicFramePr>
            <a:graphicFrameLocks noChangeAspect="1"/>
          </p:cNvGraphicFramePr>
          <p:nvPr>
            <p:extLst>
              <p:ext uri="{D42A27DB-BD31-4B8C-83A1-F6EECF244321}">
                <p14:modId xmlns:p14="http://schemas.microsoft.com/office/powerpoint/2010/main" xmlns="" val="209386579"/>
              </p:ext>
            </p:extLst>
          </p:nvPr>
        </p:nvGraphicFramePr>
        <p:xfrm>
          <a:off x="457200" y="1136129"/>
          <a:ext cx="5251235" cy="2757405"/>
        </p:xfrm>
        <a:graphic>
          <a:graphicData uri="http://schemas.openxmlformats.org/presentationml/2006/ole">
            <p:oleObj spid="_x0000_s5154" r:id="rId3" imgW="3289179" imgH="1727136" progId="">
              <p:link updateAutomatic="1"/>
            </p:oleObj>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xmlns="" val="2573824293"/>
              </p:ext>
            </p:extLst>
          </p:nvPr>
        </p:nvGraphicFramePr>
        <p:xfrm>
          <a:off x="5870147" y="1687625"/>
          <a:ext cx="2816653" cy="4567545"/>
        </p:xfrm>
        <a:graphic>
          <a:graphicData uri="http://schemas.openxmlformats.org/presentationml/2006/ole">
            <p:oleObj spid="_x0000_s5155" r:id="rId4" imgW="1409648" imgH="2285916" progId="">
              <p:link updateAutomatic="1"/>
            </p:oleObj>
          </a:graphicData>
        </a:graphic>
      </p:graphicFrame>
      <p:pic>
        <p:nvPicPr>
          <p:cNvPr id="7" name="Picture 6"/>
          <p:cNvPicPr>
            <a:picLocks noChangeAspect="1"/>
          </p:cNvPicPr>
          <p:nvPr/>
        </p:nvPicPr>
        <p:blipFill>
          <a:blip r:embed="rId5"/>
          <a:stretch>
            <a:fillRect/>
          </a:stretch>
        </p:blipFill>
        <p:spPr>
          <a:xfrm>
            <a:off x="1854646" y="4071517"/>
            <a:ext cx="2506340" cy="2571560"/>
          </a:xfrm>
          <a:prstGeom prst="rect">
            <a:avLst/>
          </a:prstGeom>
        </p:spPr>
      </p:pic>
    </p:spTree>
    <p:extLst>
      <p:ext uri="{BB962C8B-B14F-4D97-AF65-F5344CB8AC3E}">
        <p14:creationId xmlns:p14="http://schemas.microsoft.com/office/powerpoint/2010/main" xmlns="" val="22619395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Growth charts for girls</a:t>
            </a:r>
            <a:endParaRPr lang="en-US" b="1" dirty="0">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2"/>
          <a:stretch>
            <a:fillRect/>
          </a:stretch>
        </p:blipFill>
        <p:spPr>
          <a:xfrm>
            <a:off x="211658" y="1300653"/>
            <a:ext cx="4261738" cy="5515189"/>
          </a:xfrm>
          <a:prstGeom prst="rect">
            <a:avLst/>
          </a:prstGeom>
        </p:spPr>
      </p:pic>
      <p:pic>
        <p:nvPicPr>
          <p:cNvPr id="7" name="Picture 6"/>
          <p:cNvPicPr>
            <a:picLocks noChangeAspect="1"/>
          </p:cNvPicPr>
          <p:nvPr/>
        </p:nvPicPr>
        <p:blipFill>
          <a:blip r:embed="rId3"/>
          <a:stretch>
            <a:fillRect/>
          </a:stretch>
        </p:blipFill>
        <p:spPr>
          <a:xfrm>
            <a:off x="4796219" y="1528575"/>
            <a:ext cx="3735196" cy="5213711"/>
          </a:xfrm>
          <a:prstGeom prst="rect">
            <a:avLst/>
          </a:prstGeom>
        </p:spPr>
      </p:pic>
    </p:spTree>
    <p:extLst>
      <p:ext uri="{BB962C8B-B14F-4D97-AF65-F5344CB8AC3E}">
        <p14:creationId xmlns:p14="http://schemas.microsoft.com/office/powerpoint/2010/main" xmlns="" val="17641123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Growth charts for boys</a:t>
            </a:r>
            <a:endParaRPr lang="en-US" b="1"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299315" y="1417638"/>
            <a:ext cx="4203916" cy="5440362"/>
          </a:xfrm>
          <a:prstGeom prst="rect">
            <a:avLst/>
          </a:prstGeom>
        </p:spPr>
      </p:pic>
      <p:pic>
        <p:nvPicPr>
          <p:cNvPr id="5" name="Picture 4"/>
          <p:cNvPicPr>
            <a:picLocks noChangeAspect="1"/>
          </p:cNvPicPr>
          <p:nvPr/>
        </p:nvPicPr>
        <p:blipFill>
          <a:blip r:embed="rId3"/>
          <a:stretch>
            <a:fillRect/>
          </a:stretch>
        </p:blipFill>
        <p:spPr>
          <a:xfrm>
            <a:off x="4503231" y="1417638"/>
            <a:ext cx="4183569" cy="5440362"/>
          </a:xfrm>
          <a:prstGeom prst="rect">
            <a:avLst/>
          </a:prstGeom>
        </p:spPr>
      </p:pic>
    </p:spTree>
    <p:extLst>
      <p:ext uri="{BB962C8B-B14F-4D97-AF65-F5344CB8AC3E}">
        <p14:creationId xmlns:p14="http://schemas.microsoft.com/office/powerpoint/2010/main" xmlns="" val="24917740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5898"/>
            <a:ext cx="8229600" cy="1143000"/>
          </a:xfrm>
        </p:spPr>
        <p:txBody>
          <a:bodyPr/>
          <a:lstStyle/>
          <a:p>
            <a:r>
              <a:rPr lang="en-US" b="1" dirty="0" smtClean="0">
                <a:solidFill>
                  <a:srgbClr val="C00000"/>
                </a:solidFill>
                <a:effectLst>
                  <a:outerShdw blurRad="38100" dist="38100" dir="2700000" algn="tl">
                    <a:srgbClr val="000000">
                      <a:alpha val="43137"/>
                    </a:srgbClr>
                  </a:outerShdw>
                </a:effectLst>
              </a:rPr>
              <a:t>Growth velocity</a:t>
            </a:r>
            <a:endParaRPr lang="en-US"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789723"/>
            <a:ext cx="8229600" cy="4336440"/>
          </a:xfrm>
        </p:spPr>
        <p:txBody>
          <a:bodyPr>
            <a:normAutofit lnSpcReduction="10000"/>
          </a:bodyPr>
          <a:lstStyle/>
          <a:p>
            <a:r>
              <a:rPr lang="hu-HU" dirty="0" smtClean="0"/>
              <a:t>1st year</a:t>
            </a:r>
            <a:r>
              <a:rPr lang="en-US" dirty="0" smtClean="0"/>
              <a:t>		</a:t>
            </a:r>
            <a:r>
              <a:rPr lang="hu-HU" dirty="0" smtClean="0"/>
              <a:t>23 - 28 </a:t>
            </a:r>
            <a:r>
              <a:rPr lang="hu-HU" dirty="0"/>
              <a:t>cm/</a:t>
            </a:r>
            <a:r>
              <a:rPr lang="hu-HU" dirty="0" smtClean="0"/>
              <a:t>y</a:t>
            </a:r>
            <a:endParaRPr lang="en-US" dirty="0"/>
          </a:p>
          <a:p>
            <a:r>
              <a:rPr lang="hu-HU" dirty="0"/>
              <a:t>1-3 </a:t>
            </a:r>
            <a:r>
              <a:rPr lang="hu-HU" dirty="0" smtClean="0"/>
              <a:t>ys</a:t>
            </a:r>
            <a:r>
              <a:rPr lang="en-US" dirty="0" smtClean="0"/>
              <a:t>			</a:t>
            </a:r>
            <a:r>
              <a:rPr lang="hu-HU" dirty="0" smtClean="0"/>
              <a:t>7.5 - 13 </a:t>
            </a:r>
            <a:r>
              <a:rPr lang="hu-HU" dirty="0"/>
              <a:t>cm/</a:t>
            </a:r>
            <a:r>
              <a:rPr lang="hu-HU" dirty="0" smtClean="0"/>
              <a:t>y</a:t>
            </a:r>
            <a:endParaRPr lang="en-US" dirty="0"/>
          </a:p>
          <a:p>
            <a:r>
              <a:rPr lang="hu-HU" dirty="0"/>
              <a:t>3-8/</a:t>
            </a:r>
            <a:r>
              <a:rPr lang="hu-HU" dirty="0" smtClean="0"/>
              <a:t>9</a:t>
            </a:r>
            <a:r>
              <a:rPr lang="en-US" dirty="0" smtClean="0"/>
              <a:t>			</a:t>
            </a:r>
            <a:r>
              <a:rPr lang="hu-HU" dirty="0" smtClean="0"/>
              <a:t>4.5 -  7.0 cm/y</a:t>
            </a:r>
            <a:endParaRPr lang="en-US" dirty="0"/>
          </a:p>
          <a:p>
            <a:r>
              <a:rPr lang="en-US" dirty="0" smtClean="0"/>
              <a:t>P</a:t>
            </a:r>
            <a:r>
              <a:rPr lang="hu-HU" dirty="0" smtClean="0"/>
              <a:t>uberty</a:t>
            </a:r>
            <a:r>
              <a:rPr lang="en-US" dirty="0" smtClean="0"/>
              <a:t>		</a:t>
            </a:r>
            <a:r>
              <a:rPr lang="hu-HU" dirty="0" smtClean="0"/>
              <a:t>8</a:t>
            </a:r>
            <a:r>
              <a:rPr lang="hu-HU" dirty="0"/>
              <a:t>-9 cm/y (</a:t>
            </a:r>
            <a:r>
              <a:rPr lang="hu-HU" dirty="0" err="1"/>
              <a:t>girls</a:t>
            </a:r>
            <a:r>
              <a:rPr lang="hu-HU" dirty="0" smtClean="0"/>
              <a:t>), </a:t>
            </a:r>
            <a:r>
              <a:rPr lang="hu-HU" dirty="0"/>
              <a:t>10-11 cm/y (boys)</a:t>
            </a:r>
            <a:endParaRPr lang="en-US" dirty="0"/>
          </a:p>
          <a:p>
            <a:pPr marL="0" indent="0">
              <a:buNone/>
            </a:pPr>
            <a:r>
              <a:rPr lang="hu-HU" dirty="0"/>
              <a:t> </a:t>
            </a:r>
            <a:endParaRPr lang="en-US" dirty="0"/>
          </a:p>
          <a:p>
            <a:r>
              <a:rPr lang="hu-HU" dirty="0"/>
              <a:t>Kids settle into a growth channel by 24 months.</a:t>
            </a:r>
            <a:endParaRPr lang="en-US" dirty="0"/>
          </a:p>
          <a:p>
            <a:r>
              <a:rPr lang="hu-HU" dirty="0"/>
              <a:t>Growth velocity parallels sexual maturity.</a:t>
            </a:r>
            <a:endParaRPr lang="en-US" dirty="0"/>
          </a:p>
          <a:p>
            <a:endParaRPr lang="en-US" dirty="0"/>
          </a:p>
        </p:txBody>
      </p:sp>
    </p:spTree>
    <p:extLst>
      <p:ext uri="{BB962C8B-B14F-4D97-AF65-F5344CB8AC3E}">
        <p14:creationId xmlns:p14="http://schemas.microsoft.com/office/powerpoint/2010/main" xmlns="" val="42008553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7" name="Rectangle 5"/>
          <p:cNvSpPr>
            <a:spLocks noGrp="1" noChangeArrowheads="1"/>
          </p:cNvSpPr>
          <p:nvPr>
            <p:ph type="title"/>
          </p:nvPr>
        </p:nvSpPr>
        <p:spPr>
          <a:xfrm>
            <a:off x="457200" y="391863"/>
            <a:ext cx="8229600" cy="1143000"/>
          </a:xfrm>
        </p:spPr>
        <p:txBody>
          <a:bodyPr/>
          <a:lstStyle/>
          <a:p>
            <a:pPr eaLnBrk="1" hangingPunct="1">
              <a:defRPr/>
            </a:pPr>
            <a:r>
              <a:rPr lang="hu-HU" altLang="hu-HU" sz="3600" b="1" dirty="0">
                <a:solidFill>
                  <a:srgbClr val="C00000"/>
                </a:solidFill>
                <a:effectLst>
                  <a:outerShdw blurRad="38100" dist="38100" dir="2700000" algn="tl">
                    <a:srgbClr val="000000">
                      <a:alpha val="43137"/>
                    </a:srgbClr>
                  </a:outerShdw>
                </a:effectLst>
                <a:latin typeface="Calibri" panose="020F0502020204030204" pitchFamily="34" charset="0"/>
              </a:rPr>
              <a:t> </a:t>
            </a:r>
            <a:r>
              <a:rPr lang="hu-HU" altLang="hu-HU" sz="3600" b="1" dirty="0" err="1" smtClean="0">
                <a:solidFill>
                  <a:srgbClr val="C00000"/>
                </a:solidFill>
                <a:effectLst>
                  <a:outerShdw blurRad="38100" dist="38100" dir="2700000" algn="tl">
                    <a:srgbClr val="000000">
                      <a:alpha val="43137"/>
                    </a:srgbClr>
                  </a:outerShdw>
                </a:effectLst>
                <a:latin typeface="Calibri" panose="020F0502020204030204" pitchFamily="34" charset="0"/>
              </a:rPr>
              <a:t>Growth</a:t>
            </a:r>
            <a:r>
              <a:rPr lang="hu-HU" altLang="hu-HU" sz="3600" b="1" dirty="0" smtClean="0">
                <a:solidFill>
                  <a:srgbClr val="C00000"/>
                </a:solidFill>
                <a:effectLst>
                  <a:outerShdw blurRad="38100" dist="38100" dir="2700000" algn="tl">
                    <a:srgbClr val="000000">
                      <a:alpha val="43137"/>
                    </a:srgbClr>
                  </a:outerShdw>
                </a:effectLst>
                <a:latin typeface="Calibri" panose="020F0502020204030204" pitchFamily="34" charset="0"/>
              </a:rPr>
              <a:t> </a:t>
            </a:r>
            <a:r>
              <a:rPr lang="hu-HU" altLang="hu-HU" sz="3600" b="1" dirty="0" err="1" smtClean="0">
                <a:solidFill>
                  <a:srgbClr val="C00000"/>
                </a:solidFill>
                <a:effectLst>
                  <a:outerShdw blurRad="38100" dist="38100" dir="2700000" algn="tl">
                    <a:srgbClr val="000000">
                      <a:alpha val="43137"/>
                    </a:srgbClr>
                  </a:outerShdw>
                </a:effectLst>
                <a:latin typeface="Calibri" panose="020F0502020204030204" pitchFamily="34" charset="0"/>
              </a:rPr>
              <a:t>velocity</a:t>
            </a:r>
            <a:r>
              <a:rPr lang="hu-HU" altLang="hu-HU" sz="3600" b="1" dirty="0" smtClean="0">
                <a:solidFill>
                  <a:srgbClr val="C00000"/>
                </a:solidFill>
                <a:effectLst>
                  <a:outerShdw blurRad="38100" dist="38100" dir="2700000" algn="tl">
                    <a:srgbClr val="000000">
                      <a:alpha val="43137"/>
                    </a:srgbClr>
                  </a:outerShdw>
                </a:effectLst>
                <a:latin typeface="Calibri" panose="020F0502020204030204" pitchFamily="34" charset="0"/>
              </a:rPr>
              <a:t> and </a:t>
            </a:r>
            <a:r>
              <a:rPr lang="hu-HU" altLang="hu-HU" sz="3600" b="1" dirty="0" err="1" smtClean="0">
                <a:solidFill>
                  <a:srgbClr val="C00000"/>
                </a:solidFill>
                <a:effectLst>
                  <a:outerShdw blurRad="38100" dist="38100" dir="2700000" algn="tl">
                    <a:srgbClr val="000000">
                      <a:alpha val="43137"/>
                    </a:srgbClr>
                  </a:outerShdw>
                </a:effectLst>
                <a:latin typeface="Calibri" panose="020F0502020204030204" pitchFamily="34" charset="0"/>
              </a:rPr>
              <a:t>typical</a:t>
            </a:r>
            <a:r>
              <a:rPr lang="hu-HU" altLang="hu-HU" sz="3600" b="1" dirty="0" smtClean="0">
                <a:solidFill>
                  <a:srgbClr val="C00000"/>
                </a:solidFill>
                <a:effectLst>
                  <a:outerShdw blurRad="38100" dist="38100" dir="2700000" algn="tl">
                    <a:srgbClr val="000000">
                      <a:alpha val="43137"/>
                    </a:srgbClr>
                  </a:outerShdw>
                </a:effectLst>
                <a:latin typeface="Calibri" panose="020F0502020204030204" pitchFamily="34" charset="0"/>
              </a:rPr>
              <a:t> </a:t>
            </a:r>
            <a:r>
              <a:rPr lang="hu-HU" altLang="hu-HU" sz="3600" b="1" dirty="0" err="1">
                <a:solidFill>
                  <a:srgbClr val="C00000"/>
                </a:solidFill>
                <a:effectLst>
                  <a:outerShdw blurRad="38100" dist="38100" dir="2700000" algn="tl">
                    <a:srgbClr val="000000">
                      <a:alpha val="43137"/>
                    </a:srgbClr>
                  </a:outerShdw>
                </a:effectLst>
                <a:latin typeface="Calibri" panose="020F0502020204030204" pitchFamily="34" charset="0"/>
              </a:rPr>
              <a:t>g</a:t>
            </a:r>
            <a:r>
              <a:rPr lang="hu-HU" altLang="hu-HU" sz="3600" b="1" dirty="0" err="1" smtClean="0">
                <a:solidFill>
                  <a:srgbClr val="C00000"/>
                </a:solidFill>
                <a:effectLst>
                  <a:outerShdw blurRad="38100" dist="38100" dir="2700000" algn="tl">
                    <a:srgbClr val="000000">
                      <a:alpha val="43137"/>
                    </a:srgbClr>
                  </a:outerShdw>
                </a:effectLst>
                <a:latin typeface="Calibri" panose="020F0502020204030204" pitchFamily="34" charset="0"/>
              </a:rPr>
              <a:t>rowth</a:t>
            </a:r>
            <a:r>
              <a:rPr lang="hu-HU" altLang="hu-HU" sz="3600" b="1" dirty="0" smtClean="0">
                <a:solidFill>
                  <a:srgbClr val="C00000"/>
                </a:solidFill>
                <a:effectLst>
                  <a:outerShdw blurRad="38100" dist="38100" dir="2700000" algn="tl">
                    <a:srgbClr val="000000">
                      <a:alpha val="43137"/>
                    </a:srgbClr>
                  </a:outerShdw>
                </a:effectLst>
                <a:latin typeface="Calibri" panose="020F0502020204030204" pitchFamily="34" charset="0"/>
              </a:rPr>
              <a:t> </a:t>
            </a:r>
            <a:r>
              <a:rPr lang="hu-HU" altLang="hu-HU" sz="3600" b="1" dirty="0" err="1" smtClean="0">
                <a:solidFill>
                  <a:srgbClr val="C00000"/>
                </a:solidFill>
                <a:effectLst>
                  <a:outerShdw blurRad="38100" dist="38100" dir="2700000" algn="tl">
                    <a:srgbClr val="000000">
                      <a:alpha val="43137"/>
                    </a:srgbClr>
                  </a:outerShdw>
                </a:effectLst>
                <a:latin typeface="Calibri" panose="020F0502020204030204" pitchFamily="34" charset="0"/>
              </a:rPr>
              <a:t>curves</a:t>
            </a:r>
            <a:r>
              <a:rPr lang="hu-HU" altLang="hu-HU" sz="3600" b="1" dirty="0" smtClean="0">
                <a:solidFill>
                  <a:srgbClr val="C00000"/>
                </a:solidFill>
                <a:effectLst>
                  <a:outerShdw blurRad="38100" dist="38100" dir="2700000" algn="tl">
                    <a:srgbClr val="000000">
                      <a:alpha val="43137"/>
                    </a:srgbClr>
                  </a:outerShdw>
                </a:effectLst>
                <a:latin typeface="Calibri" panose="020F0502020204030204" pitchFamily="34" charset="0"/>
              </a:rPr>
              <a:t> </a:t>
            </a:r>
            <a:r>
              <a:rPr lang="hu-HU" altLang="hu-HU" sz="3600" b="1" dirty="0" err="1" smtClean="0">
                <a:solidFill>
                  <a:srgbClr val="C00000"/>
                </a:solidFill>
                <a:effectLst>
                  <a:outerShdw blurRad="38100" dist="38100" dir="2700000" algn="tl">
                    <a:srgbClr val="000000">
                      <a:alpha val="43137"/>
                    </a:srgbClr>
                  </a:outerShdw>
                </a:effectLst>
                <a:latin typeface="Calibri" panose="020F0502020204030204" pitchFamily="34" charset="0"/>
              </a:rPr>
              <a:t>in</a:t>
            </a:r>
            <a:r>
              <a:rPr lang="hu-HU" altLang="hu-HU" sz="3600" b="1" dirty="0" smtClean="0">
                <a:solidFill>
                  <a:srgbClr val="C00000"/>
                </a:solidFill>
                <a:effectLst>
                  <a:outerShdw blurRad="38100" dist="38100" dir="2700000" algn="tl">
                    <a:srgbClr val="000000">
                      <a:alpha val="43137"/>
                    </a:srgbClr>
                  </a:outerShdw>
                </a:effectLst>
                <a:latin typeface="Calibri" panose="020F0502020204030204" pitchFamily="34" charset="0"/>
              </a:rPr>
              <a:t> </a:t>
            </a:r>
            <a:r>
              <a:rPr lang="hu-HU" altLang="hu-HU" sz="3600" b="1" dirty="0" err="1" smtClean="0">
                <a:solidFill>
                  <a:srgbClr val="C00000"/>
                </a:solidFill>
                <a:effectLst>
                  <a:outerShdw blurRad="38100" dist="38100" dir="2700000" algn="tl">
                    <a:srgbClr val="000000">
                      <a:alpha val="43137"/>
                    </a:srgbClr>
                  </a:outerShdw>
                </a:effectLst>
                <a:latin typeface="Calibri" panose="020F0502020204030204" pitchFamily="34" charset="0"/>
              </a:rPr>
              <a:t>girls</a:t>
            </a:r>
            <a:r>
              <a:rPr lang="hu-HU" altLang="hu-HU" sz="3600" b="1" dirty="0" smtClean="0">
                <a:solidFill>
                  <a:srgbClr val="C00000"/>
                </a:solidFill>
                <a:effectLst>
                  <a:outerShdw blurRad="38100" dist="38100" dir="2700000" algn="tl">
                    <a:srgbClr val="000000">
                      <a:alpha val="43137"/>
                    </a:srgbClr>
                  </a:outerShdw>
                </a:effectLst>
                <a:latin typeface="Calibri" panose="020F0502020204030204" pitchFamily="34" charset="0"/>
              </a:rPr>
              <a:t> </a:t>
            </a:r>
            <a:r>
              <a:rPr lang="hu-HU" altLang="hu-HU" sz="3600" b="1" dirty="0" err="1" smtClean="0">
                <a:solidFill>
                  <a:srgbClr val="C00000"/>
                </a:solidFill>
                <a:effectLst>
                  <a:outerShdw blurRad="38100" dist="38100" dir="2700000" algn="tl">
                    <a:srgbClr val="000000">
                      <a:alpha val="43137"/>
                    </a:srgbClr>
                  </a:outerShdw>
                </a:effectLst>
                <a:latin typeface="Calibri" panose="020F0502020204030204" pitchFamily="34" charset="0"/>
              </a:rPr>
              <a:t>and</a:t>
            </a:r>
            <a:r>
              <a:rPr lang="hu-HU" altLang="hu-HU" sz="3600" b="1" dirty="0" smtClean="0">
                <a:solidFill>
                  <a:srgbClr val="C00000"/>
                </a:solidFill>
                <a:effectLst>
                  <a:outerShdw blurRad="38100" dist="38100" dir="2700000" algn="tl">
                    <a:srgbClr val="000000">
                      <a:alpha val="43137"/>
                    </a:srgbClr>
                  </a:outerShdw>
                </a:effectLst>
                <a:latin typeface="Calibri" panose="020F0502020204030204" pitchFamily="34" charset="0"/>
              </a:rPr>
              <a:t> </a:t>
            </a:r>
            <a:r>
              <a:rPr lang="hu-HU" altLang="hu-HU" sz="3600" b="1" dirty="0" err="1" smtClean="0">
                <a:solidFill>
                  <a:srgbClr val="C00000"/>
                </a:solidFill>
                <a:effectLst>
                  <a:outerShdw blurRad="38100" dist="38100" dir="2700000" algn="tl">
                    <a:srgbClr val="000000">
                      <a:alpha val="43137"/>
                    </a:srgbClr>
                  </a:outerShdw>
                </a:effectLst>
                <a:latin typeface="Calibri" panose="020F0502020204030204" pitchFamily="34" charset="0"/>
              </a:rPr>
              <a:t>boys</a:t>
            </a:r>
            <a:endParaRPr lang="hu-HU" altLang="hu-HU" sz="3600" b="1" dirty="0" smtClean="0">
              <a:solidFill>
                <a:srgbClr val="C00000"/>
              </a:solidFill>
              <a:effectLst>
                <a:outerShdw blurRad="38100" dist="38100" dir="2700000" algn="tl">
                  <a:srgbClr val="000000">
                    <a:alpha val="43137"/>
                  </a:srgbClr>
                </a:outerShdw>
              </a:effectLst>
              <a:latin typeface="Calibri" panose="020F0502020204030204" pitchFamily="34" charset="0"/>
            </a:endParaRPr>
          </a:p>
        </p:txBody>
      </p:sp>
      <p:pic>
        <p:nvPicPr>
          <p:cNvPr id="49155" name="Picture 4" descr="Image(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684213" y="1760538"/>
            <a:ext cx="7848600" cy="505301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6258017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25516"/>
            <a:ext cx="4486482" cy="1143000"/>
          </a:xfrm>
        </p:spPr>
        <p:txBody>
          <a:bodyPr/>
          <a:lstStyle/>
          <a:p>
            <a:r>
              <a:rPr lang="en-US" b="1" dirty="0" smtClean="0">
                <a:solidFill>
                  <a:srgbClr val="C00000"/>
                </a:solidFill>
                <a:effectLst>
                  <a:outerShdw blurRad="38100" dist="38100" dir="2700000" algn="tl">
                    <a:srgbClr val="000000">
                      <a:alpha val="43137"/>
                    </a:srgbClr>
                  </a:outerShdw>
                </a:effectLst>
              </a:rPr>
              <a:t>Bone age</a:t>
            </a:r>
            <a:endParaRPr lang="en-US"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02495" y="1756500"/>
            <a:ext cx="4029282" cy="4525963"/>
          </a:xfrm>
        </p:spPr>
        <p:txBody>
          <a:bodyPr/>
          <a:lstStyle/>
          <a:p>
            <a:r>
              <a:rPr lang="hu-HU" dirty="0" err="1"/>
              <a:t>C</a:t>
            </a:r>
            <a:r>
              <a:rPr lang="hu-HU" dirty="0" err="1" smtClean="0"/>
              <a:t>hildhood</a:t>
            </a:r>
            <a:r>
              <a:rPr lang="hu-HU" dirty="0" smtClean="0"/>
              <a:t> </a:t>
            </a:r>
            <a:r>
              <a:rPr lang="hu-HU" dirty="0"/>
              <a:t>bone development occurs in a predictable sequence. Left wrist radiograph </a:t>
            </a:r>
            <a:r>
              <a:rPr lang="hu-HU" dirty="0">
                <a:sym typeface="Symbol"/>
              </a:rPr>
              <a:t></a:t>
            </a:r>
            <a:r>
              <a:rPr lang="hu-HU" dirty="0"/>
              <a:t>2 years compared to ’normal’ of the same chronological age.</a:t>
            </a:r>
            <a:r>
              <a:rPr lang="en-US" dirty="0" smtClean="0">
                <a:effectLst/>
              </a:rPr>
              <a:t> </a:t>
            </a:r>
            <a:endParaRPr lang="en-US" dirty="0"/>
          </a:p>
        </p:txBody>
      </p:sp>
      <p:pic>
        <p:nvPicPr>
          <p:cNvPr id="4" name="Picture 3"/>
          <p:cNvPicPr>
            <a:picLocks noChangeAspect="1"/>
          </p:cNvPicPr>
          <p:nvPr/>
        </p:nvPicPr>
        <p:blipFill>
          <a:blip r:embed="rId2"/>
          <a:stretch>
            <a:fillRect/>
          </a:stretch>
        </p:blipFill>
        <p:spPr>
          <a:xfrm>
            <a:off x="4486482" y="818866"/>
            <a:ext cx="4388864" cy="6039134"/>
          </a:xfrm>
          <a:prstGeom prst="rect">
            <a:avLst/>
          </a:prstGeom>
        </p:spPr>
      </p:pic>
    </p:spTree>
    <p:extLst>
      <p:ext uri="{BB962C8B-B14F-4D97-AF65-F5344CB8AC3E}">
        <p14:creationId xmlns:p14="http://schemas.microsoft.com/office/powerpoint/2010/main" xmlns="" val="34518850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hu-HU" altLang="hu-HU"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hu-HU" altLang="hu-HU" sz="3200" b="0" i="0" u="none" strike="noStrike" cap="none" normalizeH="0" baseline="0" smtClean="0">
            <a:ln>
              <a:noFill/>
            </a:ln>
            <a:solidFill>
              <a:schemeClr val="tx1"/>
            </a:solidFill>
            <a:effectLst/>
            <a:latin typeface="Arial" charset="0"/>
          </a:defRPr>
        </a:defPPr>
      </a:lstStyle>
    </a:lnDef>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Alapértelmezett terv">
  <a:themeElements>
    <a:clrScheme name="Alapértelmezett terv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lapértelmezett terv">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lapértelmezett terv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lapértelmezett terv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lapértelmezett terv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601</TotalTime>
  <Words>1404</Words>
  <Application>Microsoft Office PowerPoint</Application>
  <PresentationFormat>Diavetítés a képernyőre (4:3 oldalarány)</PresentationFormat>
  <Paragraphs>185</Paragraphs>
  <Slides>31</Slides>
  <Notes>7</Notes>
  <HiddenSlides>0</HiddenSlides>
  <MMClips>0</MMClips>
  <ScaleCrop>false</ScaleCrop>
  <HeadingPairs>
    <vt:vector size="8" baseType="variant">
      <vt:variant>
        <vt:lpstr>Téma</vt:lpstr>
      </vt:variant>
      <vt:variant>
        <vt:i4>7</vt:i4>
      </vt:variant>
      <vt:variant>
        <vt:lpstr>Csatolások</vt:lpstr>
      </vt:variant>
      <vt:variant>
        <vt:i4>3</vt:i4>
      </vt:variant>
      <vt:variant>
        <vt:lpstr>Beágyazott OLE kiszolgálók</vt:lpstr>
      </vt:variant>
      <vt:variant>
        <vt:i4>3</vt:i4>
      </vt:variant>
      <vt:variant>
        <vt:lpstr>Diacímek</vt:lpstr>
      </vt:variant>
      <vt:variant>
        <vt:i4>31</vt:i4>
      </vt:variant>
    </vt:vector>
  </HeadingPairs>
  <TitlesOfParts>
    <vt:vector size="44" baseType="lpstr">
      <vt:lpstr>Office Theme</vt:lpstr>
      <vt:lpstr>Alapértelmezett terv</vt:lpstr>
      <vt:lpstr>Office-téma</vt:lpstr>
      <vt:lpstr>1_Office-téma</vt:lpstr>
      <vt:lpstr>4_Office-téma</vt:lpstr>
      <vt:lpstr>5_Office-téma</vt:lpstr>
      <vt:lpstr>1_Alapértelmezett terv</vt:lpstr>
      <vt:lpstr>\\localhost\Users\doratorok\Documents\Sci\Macintosh HD:Users:doratorok:Downloads:Physical parameters.doc!OLE_LINK2</vt:lpstr>
      <vt:lpstr>\\localhost\Users\doratorok\Documents\Sci\Macintosh HD:Users:doratorok:Downloads:Physical parameters.doc!OLE_LINK3</vt:lpstr>
      <vt:lpstr>\\localhost\Users\doratorok\Documents\Sci\Macintosh HD:Users:doratorok:Downloads:Physical parameters.doc!OLE_LINK5</vt:lpstr>
      <vt:lpstr>Bitkép</vt:lpstr>
      <vt:lpstr>Chart</vt:lpstr>
      <vt:lpstr>Diagram</vt:lpstr>
      <vt:lpstr>Disorders of growth and development. Obesity</vt:lpstr>
      <vt:lpstr>2. dia</vt:lpstr>
      <vt:lpstr>3. dia</vt:lpstr>
      <vt:lpstr>Appropriate measurement technique!</vt:lpstr>
      <vt:lpstr>Growth charts for girls</vt:lpstr>
      <vt:lpstr>Growth charts for boys</vt:lpstr>
      <vt:lpstr>Growth velocity</vt:lpstr>
      <vt:lpstr> Growth velocity and typical growth curves in girls and boys</vt:lpstr>
      <vt:lpstr>Bone age</vt:lpstr>
      <vt:lpstr>Midparental height</vt:lpstr>
      <vt:lpstr>Possibly abnormal</vt:lpstr>
      <vt:lpstr>Causes of short stature (1)</vt:lpstr>
      <vt:lpstr>13. dia</vt:lpstr>
      <vt:lpstr>14. dia</vt:lpstr>
      <vt:lpstr>Causes of short stature  (2)</vt:lpstr>
      <vt:lpstr>Turner syndrome</vt:lpstr>
      <vt:lpstr>Special growth charts</vt:lpstr>
      <vt:lpstr>18. dia</vt:lpstr>
      <vt:lpstr>Prader-Willi syndrome </vt:lpstr>
      <vt:lpstr>20. dia</vt:lpstr>
      <vt:lpstr>Causes of short stature (3)</vt:lpstr>
      <vt:lpstr>22. dia</vt:lpstr>
      <vt:lpstr>23. dia</vt:lpstr>
      <vt:lpstr>24. dia</vt:lpstr>
      <vt:lpstr>Causes of tall stature</vt:lpstr>
      <vt:lpstr>26. dia</vt:lpstr>
      <vt:lpstr>27. dia</vt:lpstr>
      <vt:lpstr>Nonpathological risk factors for obesity</vt:lpstr>
      <vt:lpstr>Pathological risk factors for obesity</vt:lpstr>
      <vt:lpstr>Complications of simple obesity</vt:lpstr>
      <vt:lpstr>31. dia</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Physical parameters</dc:title>
  <dc:creator>Microsoft Office User</dc:creator>
  <cp:lastModifiedBy>user</cp:lastModifiedBy>
  <cp:revision>64</cp:revision>
  <dcterms:created xsi:type="dcterms:W3CDTF">2015-09-05T19:27:41Z</dcterms:created>
  <dcterms:modified xsi:type="dcterms:W3CDTF">2017-10-11T12:25:55Z</dcterms:modified>
</cp:coreProperties>
</file>