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82" r:id="rId2"/>
    <p:sldId id="483" r:id="rId3"/>
    <p:sldId id="484" r:id="rId4"/>
    <p:sldId id="685" r:id="rId5"/>
    <p:sldId id="487" r:id="rId6"/>
    <p:sldId id="658" r:id="rId7"/>
    <p:sldId id="660" r:id="rId8"/>
    <p:sldId id="659" r:id="rId9"/>
    <p:sldId id="686" r:id="rId10"/>
    <p:sldId id="687" r:id="rId11"/>
    <p:sldId id="700" r:id="rId12"/>
    <p:sldId id="688" r:id="rId13"/>
    <p:sldId id="689" r:id="rId14"/>
    <p:sldId id="690" r:id="rId15"/>
    <p:sldId id="692" r:id="rId16"/>
    <p:sldId id="691" r:id="rId17"/>
    <p:sldId id="516" r:id="rId18"/>
    <p:sldId id="702" r:id="rId19"/>
    <p:sldId id="486" r:id="rId20"/>
    <p:sldId id="491" r:id="rId21"/>
    <p:sldId id="488" r:id="rId22"/>
    <p:sldId id="489" r:id="rId23"/>
    <p:sldId id="510" r:id="rId24"/>
    <p:sldId id="515" r:id="rId25"/>
    <p:sldId id="514" r:id="rId26"/>
    <p:sldId id="511" r:id="rId27"/>
    <p:sldId id="512" r:id="rId28"/>
    <p:sldId id="656" r:id="rId29"/>
    <p:sldId id="513" r:id="rId30"/>
    <p:sldId id="657" r:id="rId31"/>
    <p:sldId id="696" r:id="rId32"/>
    <p:sldId id="517" r:id="rId33"/>
    <p:sldId id="518" r:id="rId34"/>
    <p:sldId id="519" r:id="rId35"/>
    <p:sldId id="698" r:id="rId36"/>
    <p:sldId id="522" r:id="rId37"/>
    <p:sldId id="520" r:id="rId38"/>
    <p:sldId id="521" r:id="rId39"/>
    <p:sldId id="641" r:id="rId40"/>
    <p:sldId id="642" r:id="rId41"/>
    <p:sldId id="643" r:id="rId42"/>
    <p:sldId id="647" r:id="rId43"/>
    <p:sldId id="706" r:id="rId44"/>
    <p:sldId id="704" r:id="rId45"/>
    <p:sldId id="649" r:id="rId46"/>
  </p:sldIdLst>
  <p:sldSz cx="9144000" cy="6858000" type="screen4x3"/>
  <p:notesSz cx="6858000" cy="99456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kete Andrea" initials="F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400"/>
    <a:srgbClr val="FFB061"/>
    <a:srgbClr val="5C5A00"/>
    <a:srgbClr val="6A6800"/>
    <a:srgbClr val="003399"/>
    <a:srgbClr val="ABE3FF"/>
    <a:srgbClr val="FF8B8B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53908" autoAdjust="0"/>
  </p:normalViewPr>
  <p:slideViewPr>
    <p:cSldViewPr>
      <p:cViewPr varScale="1">
        <p:scale>
          <a:sx n="57" d="100"/>
          <a:sy n="57" d="100"/>
        </p:scale>
        <p:origin x="-3210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0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643A8-216E-464B-B1DE-A4B2D9D76C4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04B7D6D-452A-4E5F-AA88-D49CA354C3A3}">
      <dgm:prSet phldrT="[Szöveg]"/>
      <dgm:spPr/>
      <dgm:t>
        <a:bodyPr/>
        <a:lstStyle/>
        <a:p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Chronic</a:t>
          </a:r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kidney</a:t>
          </a:r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disease</a:t>
          </a:r>
          <a:endParaRPr lang="hu-HU" dirty="0">
            <a:solidFill>
              <a:srgbClr val="002060"/>
            </a:solidFill>
            <a:latin typeface="Aldo"/>
            <a:cs typeface="Aldo"/>
          </a:endParaRPr>
        </a:p>
      </dgm:t>
    </dgm:pt>
    <dgm:pt modelId="{99A5A36C-EE99-427C-ACF8-F92ADC897D47}" type="parTrans" cxnId="{82213374-866E-4474-8EF8-109C4855C955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78F11CA6-5863-4355-A71A-EFF34DE270BC}" type="sibTrans" cxnId="{82213374-866E-4474-8EF8-109C4855C955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0A03FC44-619C-4F6F-8C3D-8DFEDD0053F0}">
      <dgm:prSet phldrT="[Szöveg]"/>
      <dgm:spPr/>
      <dgm:t>
        <a:bodyPr/>
        <a:lstStyle/>
        <a:p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690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million</a:t>
          </a:r>
          <a:endParaRPr lang="hu-HU" dirty="0">
            <a:solidFill>
              <a:srgbClr val="002060"/>
            </a:solidFill>
            <a:latin typeface="Aldo"/>
            <a:cs typeface="Aldo"/>
          </a:endParaRPr>
        </a:p>
      </dgm:t>
    </dgm:pt>
    <dgm:pt modelId="{FD5258A5-64A0-4EB0-AFF1-E418F44B2098}" type="parTrans" cxnId="{9265D5B9-52D5-4DDF-BC37-71C753AAC5CA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43DB0896-84AC-4C8A-96D9-CDA2260542ED}" type="sibTrans" cxnId="{9265D5B9-52D5-4DDF-BC37-71C753AAC5CA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A14E5295-42FC-4A41-AD1B-2E89FCB25230}">
      <dgm:prSet phldrT="[Szöveg]"/>
      <dgm:spPr/>
      <dgm:t>
        <a:bodyPr/>
        <a:lstStyle/>
        <a:p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Diabetic</a:t>
          </a:r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nephropathy</a:t>
          </a:r>
          <a:endParaRPr lang="hu-HU" dirty="0">
            <a:solidFill>
              <a:srgbClr val="002060"/>
            </a:solidFill>
            <a:latin typeface="Aldo"/>
            <a:cs typeface="Aldo"/>
          </a:endParaRPr>
        </a:p>
      </dgm:t>
    </dgm:pt>
    <dgm:pt modelId="{688885B8-EAD8-4172-A945-B0209408E969}" type="parTrans" cxnId="{279279A5-8813-41E9-BF38-2C5E98436850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B144B80A-E15B-469E-9C83-BDC28D1318A0}" type="sibTrans" cxnId="{279279A5-8813-41E9-BF38-2C5E98436850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50C92345-49F7-4CDF-8AD7-046AB21886C1}">
      <dgm:prSet phldrT="[Szöveg]"/>
      <dgm:spPr/>
      <dgm:t>
        <a:bodyPr/>
        <a:lstStyle/>
        <a:p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120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million</a:t>
          </a:r>
          <a:endParaRPr lang="hu-HU" dirty="0">
            <a:solidFill>
              <a:srgbClr val="002060"/>
            </a:solidFill>
            <a:latin typeface="Aldo"/>
            <a:cs typeface="Aldo"/>
          </a:endParaRPr>
        </a:p>
      </dgm:t>
    </dgm:pt>
    <dgm:pt modelId="{3676A128-9A17-42C4-870C-F0BECB1B1F89}" type="parTrans" cxnId="{3793CB08-631F-4AB1-84F7-BF8BEB201423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CF2673C9-15F3-4B83-8495-DA3B75DA9250}" type="sibTrans" cxnId="{3793CB08-631F-4AB1-84F7-BF8BEB201423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3EB84B48-C1C2-412F-A339-5B4607AE96AB}">
      <dgm:prSet phldrT="[Szöveg]"/>
      <dgm:spPr/>
      <dgm:t>
        <a:bodyPr/>
        <a:lstStyle/>
        <a:p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35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million</a:t>
          </a:r>
          <a:endParaRPr lang="hu-HU" dirty="0">
            <a:solidFill>
              <a:srgbClr val="002060"/>
            </a:solidFill>
            <a:latin typeface="Aldo"/>
            <a:cs typeface="Aldo"/>
          </a:endParaRPr>
        </a:p>
      </dgm:t>
    </dgm:pt>
    <dgm:pt modelId="{E63BE04F-2C13-4985-A1AA-0CA51DACFC6D}" type="sibTrans" cxnId="{7266F6EE-F3BF-47B7-A5FA-E86201ECFBD8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9272977D-D5DB-4F86-AFB9-D08D684F3CBA}" type="parTrans" cxnId="{7266F6EE-F3BF-47B7-A5FA-E86201ECFBD8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893D57EF-4664-4B83-BFA1-56C559D955E2}">
      <dgm:prSet phldrT="[Szöveg]"/>
      <dgm:spPr/>
      <dgm:t>
        <a:bodyPr/>
        <a:lstStyle/>
        <a:p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Renal</a:t>
          </a:r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replacement</a:t>
          </a:r>
          <a:r>
            <a:rPr lang="hu-HU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dirty="0" err="1" smtClean="0">
              <a:solidFill>
                <a:srgbClr val="002060"/>
              </a:solidFill>
              <a:latin typeface="Aldo"/>
              <a:cs typeface="Aldo"/>
            </a:rPr>
            <a:t>therapy</a:t>
          </a:r>
          <a:endParaRPr lang="hu-HU" dirty="0">
            <a:solidFill>
              <a:srgbClr val="002060"/>
            </a:solidFill>
            <a:latin typeface="Aldo"/>
            <a:cs typeface="Aldo"/>
          </a:endParaRPr>
        </a:p>
      </dgm:t>
    </dgm:pt>
    <dgm:pt modelId="{83D24FCA-555E-442A-BBD3-F2D1C73C5F1E}" type="sibTrans" cxnId="{1DDFE100-B3AB-4F70-8709-FA2E5EB819C7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F60C5061-0992-4931-B199-C840CE1ABADA}" type="parTrans" cxnId="{1DDFE100-B3AB-4F70-8709-FA2E5EB819C7}">
      <dgm:prSet/>
      <dgm:spPr/>
      <dgm:t>
        <a:bodyPr/>
        <a:lstStyle/>
        <a:p>
          <a:endParaRPr lang="hu-HU">
            <a:solidFill>
              <a:srgbClr val="002060"/>
            </a:solidFill>
            <a:latin typeface="Aldo"/>
            <a:cs typeface="Aldo"/>
          </a:endParaRPr>
        </a:p>
      </dgm:t>
    </dgm:pt>
    <dgm:pt modelId="{9B3D2D05-87DB-4B33-A15A-3A3DD264B90E}" type="pres">
      <dgm:prSet presAssocID="{C60643A8-216E-464B-B1DE-A4B2D9D76C4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44513-3948-4532-8362-EC864FDF2491}" type="pres">
      <dgm:prSet presAssocID="{004B7D6D-452A-4E5F-AA88-D49CA354C3A3}" presName="circle1" presStyleLbl="node1" presStyleIdx="0" presStyleCnt="3"/>
      <dgm:spPr>
        <a:solidFill>
          <a:srgbClr val="0070C0"/>
        </a:solidFill>
      </dgm:spPr>
    </dgm:pt>
    <dgm:pt modelId="{CE6DB450-970F-4B5F-9081-054F20D1CD70}" type="pres">
      <dgm:prSet presAssocID="{004B7D6D-452A-4E5F-AA88-D49CA354C3A3}" presName="space" presStyleCnt="0"/>
      <dgm:spPr/>
    </dgm:pt>
    <dgm:pt modelId="{67CDB338-87A3-4A09-9E3E-295D1C603349}" type="pres">
      <dgm:prSet presAssocID="{004B7D6D-452A-4E5F-AA88-D49CA354C3A3}" presName="rect1" presStyleLbl="alignAcc1" presStyleIdx="0" presStyleCnt="3"/>
      <dgm:spPr/>
      <dgm:t>
        <a:bodyPr/>
        <a:lstStyle/>
        <a:p>
          <a:endParaRPr lang="en-US"/>
        </a:p>
      </dgm:t>
    </dgm:pt>
    <dgm:pt modelId="{D58B8C14-1BC8-46CA-84DD-0C297609EA9E}" type="pres">
      <dgm:prSet presAssocID="{A14E5295-42FC-4A41-AD1B-2E89FCB25230}" presName="vertSpace2" presStyleLbl="node1" presStyleIdx="0" presStyleCnt="3"/>
      <dgm:spPr/>
    </dgm:pt>
    <dgm:pt modelId="{CE3D7E1B-BAC6-4CE1-BCA3-98E854A6510D}" type="pres">
      <dgm:prSet presAssocID="{A14E5295-42FC-4A41-AD1B-2E89FCB25230}" presName="circle2" presStyleLbl="node1" presStyleIdx="1" presStyleCnt="3"/>
      <dgm:spPr>
        <a:solidFill>
          <a:srgbClr val="1F4983"/>
        </a:solidFill>
      </dgm:spPr>
    </dgm:pt>
    <dgm:pt modelId="{714EE9EC-04CE-4214-AC01-7AD8BC7A1268}" type="pres">
      <dgm:prSet presAssocID="{A14E5295-42FC-4A41-AD1B-2E89FCB25230}" presName="rect2" presStyleLbl="alignAcc1" presStyleIdx="1" presStyleCnt="3"/>
      <dgm:spPr/>
      <dgm:t>
        <a:bodyPr/>
        <a:lstStyle/>
        <a:p>
          <a:endParaRPr lang="hu-HU"/>
        </a:p>
      </dgm:t>
    </dgm:pt>
    <dgm:pt modelId="{2AF35E73-2992-4DF1-B1CF-DE05BCEE4471}" type="pres">
      <dgm:prSet presAssocID="{893D57EF-4664-4B83-BFA1-56C559D955E2}" presName="vertSpace3" presStyleLbl="node1" presStyleIdx="1" presStyleCnt="3"/>
      <dgm:spPr/>
    </dgm:pt>
    <dgm:pt modelId="{E1AF8B2E-A8A5-40DF-B901-F8BB4F0C445A}" type="pres">
      <dgm:prSet presAssocID="{893D57EF-4664-4B83-BFA1-56C559D955E2}" presName="circle3" presStyleLbl="node1" presStyleIdx="2" presStyleCnt="3"/>
      <dgm:spPr>
        <a:solidFill>
          <a:srgbClr val="002060"/>
        </a:solidFill>
      </dgm:spPr>
    </dgm:pt>
    <dgm:pt modelId="{4BE1DFF2-0445-46C3-899A-4EF7FC9D4DA8}" type="pres">
      <dgm:prSet presAssocID="{893D57EF-4664-4B83-BFA1-56C559D955E2}" presName="rect3" presStyleLbl="alignAcc1" presStyleIdx="2" presStyleCnt="3"/>
      <dgm:spPr/>
      <dgm:t>
        <a:bodyPr/>
        <a:lstStyle/>
        <a:p>
          <a:endParaRPr lang="hu-HU"/>
        </a:p>
      </dgm:t>
    </dgm:pt>
    <dgm:pt modelId="{559C908C-E02B-44A8-843A-72FE9C05A93C}" type="pres">
      <dgm:prSet presAssocID="{004B7D6D-452A-4E5F-AA88-D49CA354C3A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C6BE-39D2-47A6-A74F-CF38F49BF3C5}" type="pres">
      <dgm:prSet presAssocID="{004B7D6D-452A-4E5F-AA88-D49CA354C3A3}" presName="rect1ChTx" presStyleLbl="alignAcc1" presStyleIdx="2" presStyleCnt="3" custScaleX="1121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5111FB-BDCE-4505-A5CE-DD544A02D9EA}" type="pres">
      <dgm:prSet presAssocID="{A14E5295-42FC-4A41-AD1B-2E89FCB2523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AE4CA7-B8BC-447D-B7EE-3E322372A9FE}" type="pres">
      <dgm:prSet presAssocID="{A14E5295-42FC-4A41-AD1B-2E89FCB25230}" presName="rect2ChTx" presStyleLbl="alignAcc1" presStyleIdx="2" presStyleCnt="3" custScaleX="1130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AE1208-269A-4997-906C-ABDF76B5E4C5}" type="pres">
      <dgm:prSet presAssocID="{893D57EF-4664-4B83-BFA1-56C559D955E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91EE85-4A07-45D6-BD43-7C403875EBFD}" type="pres">
      <dgm:prSet presAssocID="{893D57EF-4664-4B83-BFA1-56C559D955E2}" presName="rect3ChTx" presStyleLbl="alignAcc1" presStyleIdx="2" presStyleCnt="3" custScaleX="1105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266F6EE-F3BF-47B7-A5FA-E86201ECFBD8}" srcId="{893D57EF-4664-4B83-BFA1-56C559D955E2}" destId="{3EB84B48-C1C2-412F-A339-5B4607AE96AB}" srcOrd="0" destOrd="0" parTransId="{9272977D-D5DB-4F86-AFB9-D08D684F3CBA}" sibTransId="{E63BE04F-2C13-4985-A1AA-0CA51DACFC6D}"/>
    <dgm:cxn modelId="{E22C5217-84F2-453A-B657-879DD0501DFE}" type="presOf" srcId="{0A03FC44-619C-4F6F-8C3D-8DFEDD0053F0}" destId="{A350C6BE-39D2-47A6-A74F-CF38F49BF3C5}" srcOrd="0" destOrd="0" presId="urn:microsoft.com/office/officeart/2005/8/layout/target3"/>
    <dgm:cxn modelId="{1DDFE100-B3AB-4F70-8709-FA2E5EB819C7}" srcId="{C60643A8-216E-464B-B1DE-A4B2D9D76C45}" destId="{893D57EF-4664-4B83-BFA1-56C559D955E2}" srcOrd="2" destOrd="0" parTransId="{F60C5061-0992-4931-B199-C840CE1ABADA}" sibTransId="{83D24FCA-555E-442A-BBD3-F2D1C73C5F1E}"/>
    <dgm:cxn modelId="{9B403997-85D4-4ABD-B88E-B2616C315106}" type="presOf" srcId="{004B7D6D-452A-4E5F-AA88-D49CA354C3A3}" destId="{67CDB338-87A3-4A09-9E3E-295D1C603349}" srcOrd="0" destOrd="0" presId="urn:microsoft.com/office/officeart/2005/8/layout/target3"/>
    <dgm:cxn modelId="{03ED8F04-80E9-457A-888F-23619426CE96}" type="presOf" srcId="{C60643A8-216E-464B-B1DE-A4B2D9D76C45}" destId="{9B3D2D05-87DB-4B33-A15A-3A3DD264B90E}" srcOrd="0" destOrd="0" presId="urn:microsoft.com/office/officeart/2005/8/layout/target3"/>
    <dgm:cxn modelId="{E03FFAAE-CCA4-4DCD-B50F-64A59A2F8DD0}" type="presOf" srcId="{3EB84B48-C1C2-412F-A339-5B4607AE96AB}" destId="{2E91EE85-4A07-45D6-BD43-7C403875EBFD}" srcOrd="0" destOrd="0" presId="urn:microsoft.com/office/officeart/2005/8/layout/target3"/>
    <dgm:cxn modelId="{82213374-866E-4474-8EF8-109C4855C955}" srcId="{C60643A8-216E-464B-B1DE-A4B2D9D76C45}" destId="{004B7D6D-452A-4E5F-AA88-D49CA354C3A3}" srcOrd="0" destOrd="0" parTransId="{99A5A36C-EE99-427C-ACF8-F92ADC897D47}" sibTransId="{78F11CA6-5863-4355-A71A-EFF34DE270BC}"/>
    <dgm:cxn modelId="{A2491E4F-C6CB-47F9-B393-171D1333915B}" type="presOf" srcId="{50C92345-49F7-4CDF-8AD7-046AB21886C1}" destId="{FEAE4CA7-B8BC-447D-B7EE-3E322372A9FE}" srcOrd="0" destOrd="0" presId="urn:microsoft.com/office/officeart/2005/8/layout/target3"/>
    <dgm:cxn modelId="{20CE093B-3C3D-47CF-B217-90E860EA0224}" type="presOf" srcId="{A14E5295-42FC-4A41-AD1B-2E89FCB25230}" destId="{7E5111FB-BDCE-4505-A5CE-DD544A02D9EA}" srcOrd="1" destOrd="0" presId="urn:microsoft.com/office/officeart/2005/8/layout/target3"/>
    <dgm:cxn modelId="{F85B9C21-2657-4D6C-962C-98B2F5FD2D44}" type="presOf" srcId="{893D57EF-4664-4B83-BFA1-56C559D955E2}" destId="{4BE1DFF2-0445-46C3-899A-4EF7FC9D4DA8}" srcOrd="0" destOrd="0" presId="urn:microsoft.com/office/officeart/2005/8/layout/target3"/>
    <dgm:cxn modelId="{60BCED24-5068-4817-97A8-F9D6C3C67FB2}" type="presOf" srcId="{A14E5295-42FC-4A41-AD1B-2E89FCB25230}" destId="{714EE9EC-04CE-4214-AC01-7AD8BC7A1268}" srcOrd="0" destOrd="0" presId="urn:microsoft.com/office/officeart/2005/8/layout/target3"/>
    <dgm:cxn modelId="{3793CB08-631F-4AB1-84F7-BF8BEB201423}" srcId="{A14E5295-42FC-4A41-AD1B-2E89FCB25230}" destId="{50C92345-49F7-4CDF-8AD7-046AB21886C1}" srcOrd="0" destOrd="0" parTransId="{3676A128-9A17-42C4-870C-F0BECB1B1F89}" sibTransId="{CF2673C9-15F3-4B83-8495-DA3B75DA9250}"/>
    <dgm:cxn modelId="{9265D5B9-52D5-4DDF-BC37-71C753AAC5CA}" srcId="{004B7D6D-452A-4E5F-AA88-D49CA354C3A3}" destId="{0A03FC44-619C-4F6F-8C3D-8DFEDD0053F0}" srcOrd="0" destOrd="0" parTransId="{FD5258A5-64A0-4EB0-AFF1-E418F44B2098}" sibTransId="{43DB0896-84AC-4C8A-96D9-CDA2260542ED}"/>
    <dgm:cxn modelId="{4B484BE8-F914-4E02-810B-F825C5884E27}" type="presOf" srcId="{893D57EF-4664-4B83-BFA1-56C559D955E2}" destId="{9DAE1208-269A-4997-906C-ABDF76B5E4C5}" srcOrd="1" destOrd="0" presId="urn:microsoft.com/office/officeart/2005/8/layout/target3"/>
    <dgm:cxn modelId="{279279A5-8813-41E9-BF38-2C5E98436850}" srcId="{C60643A8-216E-464B-B1DE-A4B2D9D76C45}" destId="{A14E5295-42FC-4A41-AD1B-2E89FCB25230}" srcOrd="1" destOrd="0" parTransId="{688885B8-EAD8-4172-A945-B0209408E969}" sibTransId="{B144B80A-E15B-469E-9C83-BDC28D1318A0}"/>
    <dgm:cxn modelId="{6A2589A1-C177-40DB-82DF-D72072D889E8}" type="presOf" srcId="{004B7D6D-452A-4E5F-AA88-D49CA354C3A3}" destId="{559C908C-E02B-44A8-843A-72FE9C05A93C}" srcOrd="1" destOrd="0" presId="urn:microsoft.com/office/officeart/2005/8/layout/target3"/>
    <dgm:cxn modelId="{8F790E29-EBE3-4AA7-BC35-9D5F557C2BA3}" type="presParOf" srcId="{9B3D2D05-87DB-4B33-A15A-3A3DD264B90E}" destId="{B0144513-3948-4532-8362-EC864FDF2491}" srcOrd="0" destOrd="0" presId="urn:microsoft.com/office/officeart/2005/8/layout/target3"/>
    <dgm:cxn modelId="{7D89B0B9-899B-4302-B50C-3CEFA1652CB9}" type="presParOf" srcId="{9B3D2D05-87DB-4B33-A15A-3A3DD264B90E}" destId="{CE6DB450-970F-4B5F-9081-054F20D1CD70}" srcOrd="1" destOrd="0" presId="urn:microsoft.com/office/officeart/2005/8/layout/target3"/>
    <dgm:cxn modelId="{C03B5AB1-0C22-4CAE-9559-9314B4F2782C}" type="presParOf" srcId="{9B3D2D05-87DB-4B33-A15A-3A3DD264B90E}" destId="{67CDB338-87A3-4A09-9E3E-295D1C603349}" srcOrd="2" destOrd="0" presId="urn:microsoft.com/office/officeart/2005/8/layout/target3"/>
    <dgm:cxn modelId="{9EA4742F-32E3-4F4E-9BC5-1A1475021A96}" type="presParOf" srcId="{9B3D2D05-87DB-4B33-A15A-3A3DD264B90E}" destId="{D58B8C14-1BC8-46CA-84DD-0C297609EA9E}" srcOrd="3" destOrd="0" presId="urn:microsoft.com/office/officeart/2005/8/layout/target3"/>
    <dgm:cxn modelId="{1E7C45B1-8F18-4F61-9F87-A8364ED290C5}" type="presParOf" srcId="{9B3D2D05-87DB-4B33-A15A-3A3DD264B90E}" destId="{CE3D7E1B-BAC6-4CE1-BCA3-98E854A6510D}" srcOrd="4" destOrd="0" presId="urn:microsoft.com/office/officeart/2005/8/layout/target3"/>
    <dgm:cxn modelId="{57E7D084-A3B5-4045-890E-4EF522FFCBC7}" type="presParOf" srcId="{9B3D2D05-87DB-4B33-A15A-3A3DD264B90E}" destId="{714EE9EC-04CE-4214-AC01-7AD8BC7A1268}" srcOrd="5" destOrd="0" presId="urn:microsoft.com/office/officeart/2005/8/layout/target3"/>
    <dgm:cxn modelId="{3A1872D0-C2FE-494F-BB73-B23E71EC33FE}" type="presParOf" srcId="{9B3D2D05-87DB-4B33-A15A-3A3DD264B90E}" destId="{2AF35E73-2992-4DF1-B1CF-DE05BCEE4471}" srcOrd="6" destOrd="0" presId="urn:microsoft.com/office/officeart/2005/8/layout/target3"/>
    <dgm:cxn modelId="{026273F9-E625-44F2-8154-EAE95CAF7BDB}" type="presParOf" srcId="{9B3D2D05-87DB-4B33-A15A-3A3DD264B90E}" destId="{E1AF8B2E-A8A5-40DF-B901-F8BB4F0C445A}" srcOrd="7" destOrd="0" presId="urn:microsoft.com/office/officeart/2005/8/layout/target3"/>
    <dgm:cxn modelId="{4600BC07-76D9-4521-BBE8-801CCABD2682}" type="presParOf" srcId="{9B3D2D05-87DB-4B33-A15A-3A3DD264B90E}" destId="{4BE1DFF2-0445-46C3-899A-4EF7FC9D4DA8}" srcOrd="8" destOrd="0" presId="urn:microsoft.com/office/officeart/2005/8/layout/target3"/>
    <dgm:cxn modelId="{45976D95-A116-498D-B064-2F2D3B781579}" type="presParOf" srcId="{9B3D2D05-87DB-4B33-A15A-3A3DD264B90E}" destId="{559C908C-E02B-44A8-843A-72FE9C05A93C}" srcOrd="9" destOrd="0" presId="urn:microsoft.com/office/officeart/2005/8/layout/target3"/>
    <dgm:cxn modelId="{F46EEBA1-E2F4-42A5-9EA1-80E9F1206C68}" type="presParOf" srcId="{9B3D2D05-87DB-4B33-A15A-3A3DD264B90E}" destId="{A350C6BE-39D2-47A6-A74F-CF38F49BF3C5}" srcOrd="10" destOrd="0" presId="urn:microsoft.com/office/officeart/2005/8/layout/target3"/>
    <dgm:cxn modelId="{71D0299E-E290-4D23-A0D7-A1EF246D7794}" type="presParOf" srcId="{9B3D2D05-87DB-4B33-A15A-3A3DD264B90E}" destId="{7E5111FB-BDCE-4505-A5CE-DD544A02D9EA}" srcOrd="11" destOrd="0" presId="urn:microsoft.com/office/officeart/2005/8/layout/target3"/>
    <dgm:cxn modelId="{905C8420-62F3-41A6-98AC-FBC69AEC071F}" type="presParOf" srcId="{9B3D2D05-87DB-4B33-A15A-3A3DD264B90E}" destId="{FEAE4CA7-B8BC-447D-B7EE-3E322372A9FE}" srcOrd="12" destOrd="0" presId="urn:microsoft.com/office/officeart/2005/8/layout/target3"/>
    <dgm:cxn modelId="{285FC822-0FFA-4FAE-894A-3A785CE5326E}" type="presParOf" srcId="{9B3D2D05-87DB-4B33-A15A-3A3DD264B90E}" destId="{9DAE1208-269A-4997-906C-ABDF76B5E4C5}" srcOrd="13" destOrd="0" presId="urn:microsoft.com/office/officeart/2005/8/layout/target3"/>
    <dgm:cxn modelId="{EB45E4B3-85AC-4ADD-BA9A-7584CB975AC4}" type="presParOf" srcId="{9B3D2D05-87DB-4B33-A15A-3A3DD264B90E}" destId="{2E91EE85-4A07-45D6-BD43-7C403875EB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144513-3948-4532-8362-EC864FDF2491}">
      <dsp:nvSpPr>
        <dsp:cNvPr id="0" name=""/>
        <dsp:cNvSpPr/>
      </dsp:nvSpPr>
      <dsp:spPr>
        <a:xfrm>
          <a:off x="-83973" y="0"/>
          <a:ext cx="3528392" cy="3528392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DB338-87A3-4A09-9E3E-295D1C603349}">
      <dsp:nvSpPr>
        <dsp:cNvPr id="0" name=""/>
        <dsp:cNvSpPr/>
      </dsp:nvSpPr>
      <dsp:spPr>
        <a:xfrm>
          <a:off x="1680222" y="0"/>
          <a:ext cx="5148572" cy="35283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Chronic</a:t>
          </a:r>
          <a:r>
            <a:rPr lang="hu-HU" sz="2200" kern="1200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kidney</a:t>
          </a:r>
          <a:r>
            <a:rPr lang="hu-HU" sz="2200" kern="1200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disease</a:t>
          </a:r>
          <a:endParaRPr lang="hu-HU" sz="2200" kern="1200" dirty="0">
            <a:solidFill>
              <a:srgbClr val="002060"/>
            </a:solidFill>
            <a:latin typeface="Aldo"/>
            <a:cs typeface="Aldo"/>
          </a:endParaRPr>
        </a:p>
      </dsp:txBody>
      <dsp:txXfrm>
        <a:off x="1680222" y="0"/>
        <a:ext cx="2574286" cy="1058519"/>
      </dsp:txXfrm>
    </dsp:sp>
    <dsp:sp modelId="{CE3D7E1B-BAC6-4CE1-BCA3-98E854A6510D}">
      <dsp:nvSpPr>
        <dsp:cNvPr id="0" name=""/>
        <dsp:cNvSpPr/>
      </dsp:nvSpPr>
      <dsp:spPr>
        <a:xfrm>
          <a:off x="533496" y="1058519"/>
          <a:ext cx="2293452" cy="2293452"/>
        </a:xfrm>
        <a:prstGeom prst="pie">
          <a:avLst>
            <a:gd name="adj1" fmla="val 5400000"/>
            <a:gd name="adj2" fmla="val 16200000"/>
          </a:avLst>
        </a:prstGeom>
        <a:solidFill>
          <a:srgbClr val="1F49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EE9EC-04CE-4214-AC01-7AD8BC7A1268}">
      <dsp:nvSpPr>
        <dsp:cNvPr id="0" name=""/>
        <dsp:cNvSpPr/>
      </dsp:nvSpPr>
      <dsp:spPr>
        <a:xfrm>
          <a:off x="1680222" y="1058519"/>
          <a:ext cx="5148572" cy="2293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Diabetic</a:t>
          </a:r>
          <a:r>
            <a:rPr lang="hu-HU" sz="2200" kern="1200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nephropathy</a:t>
          </a:r>
          <a:endParaRPr lang="hu-HU" sz="2200" kern="1200" dirty="0">
            <a:solidFill>
              <a:srgbClr val="002060"/>
            </a:solidFill>
            <a:latin typeface="Aldo"/>
            <a:cs typeface="Aldo"/>
          </a:endParaRPr>
        </a:p>
      </dsp:txBody>
      <dsp:txXfrm>
        <a:off x="1680222" y="1058519"/>
        <a:ext cx="2574286" cy="1058516"/>
      </dsp:txXfrm>
    </dsp:sp>
    <dsp:sp modelId="{E1AF8B2E-A8A5-40DF-B901-F8BB4F0C445A}">
      <dsp:nvSpPr>
        <dsp:cNvPr id="0" name=""/>
        <dsp:cNvSpPr/>
      </dsp:nvSpPr>
      <dsp:spPr>
        <a:xfrm>
          <a:off x="1150964" y="2117036"/>
          <a:ext cx="1058516" cy="1058516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1DFF2-0445-46C3-899A-4EF7FC9D4DA8}">
      <dsp:nvSpPr>
        <dsp:cNvPr id="0" name=""/>
        <dsp:cNvSpPr/>
      </dsp:nvSpPr>
      <dsp:spPr>
        <a:xfrm>
          <a:off x="1680222" y="2117036"/>
          <a:ext cx="5148572" cy="1058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Renal</a:t>
          </a:r>
          <a:r>
            <a:rPr lang="hu-HU" sz="2200" kern="1200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replacement</a:t>
          </a:r>
          <a:r>
            <a:rPr lang="hu-HU" sz="2200" kern="1200" dirty="0" smtClean="0">
              <a:solidFill>
                <a:srgbClr val="002060"/>
              </a:solidFill>
              <a:latin typeface="Aldo"/>
              <a:cs typeface="Aldo"/>
            </a:rPr>
            <a:t> </a:t>
          </a:r>
          <a:r>
            <a:rPr lang="hu-HU" sz="2200" kern="1200" dirty="0" err="1" smtClean="0">
              <a:solidFill>
                <a:srgbClr val="002060"/>
              </a:solidFill>
              <a:latin typeface="Aldo"/>
              <a:cs typeface="Aldo"/>
            </a:rPr>
            <a:t>therapy</a:t>
          </a:r>
          <a:endParaRPr lang="hu-HU" sz="2200" kern="1200" dirty="0">
            <a:solidFill>
              <a:srgbClr val="002060"/>
            </a:solidFill>
            <a:latin typeface="Aldo"/>
            <a:cs typeface="Aldo"/>
          </a:endParaRPr>
        </a:p>
      </dsp:txBody>
      <dsp:txXfrm>
        <a:off x="1680222" y="2117036"/>
        <a:ext cx="2574286" cy="1058516"/>
      </dsp:txXfrm>
    </dsp:sp>
    <dsp:sp modelId="{A350C6BE-39D2-47A6-A74F-CF38F49BF3C5}">
      <dsp:nvSpPr>
        <dsp:cNvPr id="0" name=""/>
        <dsp:cNvSpPr/>
      </dsp:nvSpPr>
      <dsp:spPr>
        <a:xfrm>
          <a:off x="4097683" y="0"/>
          <a:ext cx="2887937" cy="1058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300" kern="1200" dirty="0" smtClean="0">
              <a:solidFill>
                <a:srgbClr val="002060"/>
              </a:solidFill>
              <a:latin typeface="Aldo"/>
              <a:cs typeface="Aldo"/>
            </a:rPr>
            <a:t>690 </a:t>
          </a:r>
          <a:r>
            <a:rPr lang="hu-HU" sz="3300" kern="1200" dirty="0" err="1" smtClean="0">
              <a:solidFill>
                <a:srgbClr val="002060"/>
              </a:solidFill>
              <a:latin typeface="Aldo"/>
              <a:cs typeface="Aldo"/>
            </a:rPr>
            <a:t>million</a:t>
          </a:r>
          <a:endParaRPr lang="hu-HU" sz="3300" kern="1200" dirty="0">
            <a:solidFill>
              <a:srgbClr val="002060"/>
            </a:solidFill>
            <a:latin typeface="Aldo"/>
            <a:cs typeface="Aldo"/>
          </a:endParaRPr>
        </a:p>
      </dsp:txBody>
      <dsp:txXfrm>
        <a:off x="4097683" y="0"/>
        <a:ext cx="2887937" cy="1058519"/>
      </dsp:txXfrm>
    </dsp:sp>
    <dsp:sp modelId="{FEAE4CA7-B8BC-447D-B7EE-3E322372A9FE}">
      <dsp:nvSpPr>
        <dsp:cNvPr id="0" name=""/>
        <dsp:cNvSpPr/>
      </dsp:nvSpPr>
      <dsp:spPr>
        <a:xfrm>
          <a:off x="4086562" y="1058519"/>
          <a:ext cx="2910178" cy="1058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300" kern="1200" dirty="0" smtClean="0">
              <a:solidFill>
                <a:srgbClr val="002060"/>
              </a:solidFill>
              <a:latin typeface="Aldo"/>
              <a:cs typeface="Aldo"/>
            </a:rPr>
            <a:t>120 </a:t>
          </a:r>
          <a:r>
            <a:rPr lang="hu-HU" sz="3300" kern="1200" dirty="0" err="1" smtClean="0">
              <a:solidFill>
                <a:srgbClr val="002060"/>
              </a:solidFill>
              <a:latin typeface="Aldo"/>
              <a:cs typeface="Aldo"/>
            </a:rPr>
            <a:t>million</a:t>
          </a:r>
          <a:endParaRPr lang="hu-HU" sz="3300" kern="1200" dirty="0">
            <a:solidFill>
              <a:srgbClr val="002060"/>
            </a:solidFill>
            <a:latin typeface="Aldo"/>
            <a:cs typeface="Aldo"/>
          </a:endParaRPr>
        </a:p>
      </dsp:txBody>
      <dsp:txXfrm>
        <a:off x="4086562" y="1058519"/>
        <a:ext cx="2910178" cy="1058516"/>
      </dsp:txXfrm>
    </dsp:sp>
    <dsp:sp modelId="{2E91EE85-4A07-45D6-BD43-7C403875EBFD}">
      <dsp:nvSpPr>
        <dsp:cNvPr id="0" name=""/>
        <dsp:cNvSpPr/>
      </dsp:nvSpPr>
      <dsp:spPr>
        <a:xfrm>
          <a:off x="4118496" y="2117036"/>
          <a:ext cx="2846310" cy="1058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300" kern="1200" dirty="0" smtClean="0">
              <a:solidFill>
                <a:srgbClr val="002060"/>
              </a:solidFill>
              <a:latin typeface="Aldo"/>
              <a:cs typeface="Aldo"/>
            </a:rPr>
            <a:t>35 </a:t>
          </a:r>
          <a:r>
            <a:rPr lang="hu-HU" sz="3300" kern="1200" dirty="0" err="1" smtClean="0">
              <a:solidFill>
                <a:srgbClr val="002060"/>
              </a:solidFill>
              <a:latin typeface="Aldo"/>
              <a:cs typeface="Aldo"/>
            </a:rPr>
            <a:t>million</a:t>
          </a:r>
          <a:endParaRPr lang="hu-HU" sz="3300" kern="1200" dirty="0">
            <a:solidFill>
              <a:srgbClr val="002060"/>
            </a:solidFill>
            <a:latin typeface="Aldo"/>
            <a:cs typeface="Aldo"/>
          </a:endParaRPr>
        </a:p>
      </dsp:txBody>
      <dsp:txXfrm>
        <a:off x="4118496" y="2117036"/>
        <a:ext cx="2846310" cy="1058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C488D51-C657-46A4-8B54-4542FD0A52DA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076B1B0-F3B3-4428-B07B-E97C049849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8CDCC9-3757-4C09-B7F1-47115E706B23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61E1E0-7C0F-438B-8B04-4D605111BC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301806-C7E2-4698-A0C8-07023C1BFC0F}" type="slidenum">
              <a:rPr lang="hu-HU" sz="1200">
                <a:latin typeface="Calibri" pitchFamily="34" charset="0"/>
              </a:rPr>
              <a:pPr algn="r"/>
              <a:t>43</a:t>
            </a:fld>
            <a:endParaRPr lang="hu-HU" sz="120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ja-JP" sz="900" u="sng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 </a:t>
            </a:r>
            <a:endParaRPr lang="hu-HU" sz="9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hu-HU" altLang="ja-JP" sz="900" u="sng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hu-HU" altLang="ja-JP" sz="900" u="sng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ja-JP" sz="900" u="sng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3EBA17-B294-43D1-95D7-8FEE44DEDEC6}" type="slidenum">
              <a:rPr lang="hu-HU" sz="1200">
                <a:latin typeface="Calibri" pitchFamily="34" charset="0"/>
              </a:rPr>
              <a:pPr algn="r"/>
              <a:t>44</a:t>
            </a:fld>
            <a:endParaRPr lang="hu-HU" sz="120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smtClean="0"/>
              <a:t>T</a:t>
            </a:r>
            <a:endParaRPr lang="en-US" altLang="ja-JP" u="sn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D66AD-B03E-47C4-A0A9-3485EC39ECA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ja-JP" u="sng" dirty="0" smtClean="0"/>
              <a:t>T</a:t>
            </a:r>
            <a:endParaRPr lang="en-US" altLang="ja-JP" u="sng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395D-A9F0-47A1-9140-CA21DA4382E5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C503-F793-484F-A1D6-8A10E1B3B0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6B2A-9BC0-4C1D-949E-CF0F5B4A5959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10D4-91D8-411E-8A39-33E259C881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AECD-A180-4BC4-834A-7F65B2A2F9BF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7049-C88A-4170-B2AD-FC8F712D04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3ED6-ED67-4892-8174-D08FFE2A5D0E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E4AC-94EA-4ACB-AB24-02C759B809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3033-A173-40FA-81C5-A8CE3DAEB908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7ED2-10DD-4B13-B04F-4CC83E5C17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D5CC-4B77-48BD-B665-EFB81ED8DE4C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8646-BD2A-43C4-8EAA-4B334E53D9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2E90-3709-4BEF-AD56-1271C9D13F3C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E5F-8F3B-410F-BA2C-6DFB42C2A3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C52D-0A28-4107-9B21-5D67159AB3ED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149B-35AE-40DC-BC96-3C3817CE06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9822-E0AB-4BC3-A08B-B04413851F6B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F1E2-BE06-4F78-A623-C6B03A1999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C761-6264-46C3-8CFB-A0228E5B6B95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B32D-63F1-4CE3-B8CC-63EBE5D48D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7DE7-6108-4C84-9044-88DCDBB9D555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5C67-9E8C-4357-A800-88AD197B46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1759E-0FE3-4F43-B1AD-7B657C060882}" type="datetimeFigureOut">
              <a:rPr lang="hu-HU"/>
              <a:pPr>
                <a:defRPr/>
              </a:pPr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DBF2F-0F83-47DE-838B-6A2E430D34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gyermekorvostarsasag.hu/hirek.aspx?s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kvhs.nbed.nb.ca/gallant/biology/nephron_structur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6/68/Polycystic_kidneys,_gross_pathology_20G0027_lore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www.archivesofpathology.org/na101/home/literatum/publisher/pinnacle/journals/content/arpa/2001/15432165-125.5/0003-9985(2001)125%3c0631:attdot%3e2.0.co;2/production/images/large/i1543-2165-125-5-631-f04.jpe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c/c4/Henoch-Sch%C3%B6nlein_nephritis_IgA_immunostaining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kvhs.nbed.nb.ca/gallant/biology/nephron_structure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7/78/Post-infectious_glomerulonephritis_-_very_high_mag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uncnephropathology.org/jennette/ch7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medicinembbs.blogspot.com/2011/01/rapidly-progressive-glomerulonephriti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pathology.vcu.edu/education/PathLab/pages/renalpath/rpsr/images/fsgs_sr/" TargetMode="External"/><Relationship Id="rId4" Type="http://schemas.openxmlformats.org/officeDocument/2006/relationships/hyperlink" Target="http://www.google.hu/imgres?newwindow=1&amp;client=firefox-a&amp;rls=org.mozilla:hu:official&amp;biw=1360&amp;bih=786&amp;tbm=isch&amp;tbnid=WhoqqNjTqyQCRM:&amp;imgrefurl=http://www.pathology.vcu.edu/education/PathLab/pages/renalpath/rpsr/images/fsgs_sr/&amp;docid=JKuYkpSGBJwtIM&amp;imgurl=http://www.pathology.vcu.edu/education/PathLab/pages/renalpath/rpsr/images/fsgs_sr/Image07.jpg&amp;w=800&amp;h=640&amp;ei=nlpNUrX3FcTKtQbu0oD4Ag&amp;zoom=1&amp;ved=1t:3588,r:14,s:0,i:121&amp;iact=rc&amp;page=1&amp;tbnh=188&amp;tbnw=235&amp;start=0&amp;ndsp=23&amp;tx=92&amp;ty=9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thirdage.com/hc/p/203565/kidney-removal-what-to-exp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reflux.bioenergetikus.h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403648" y="4135139"/>
            <a:ext cx="70567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vese betegségei</a:t>
            </a:r>
          </a:p>
          <a:p>
            <a:pPr algn="ctr"/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Vannay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Ádám</a:t>
            </a:r>
          </a:p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Tudományos főmunkatárs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Semmelweis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Egyetem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I.sz.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Gyermek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gyógyászati Klinika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818" name="Picture 2" descr="http://gyermekorvostarsasag.hu/upload/gyermekorvostarsasag/newsimage/se_aok_I_gyermekklini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196752"/>
            <a:ext cx="446838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763688" y="980728"/>
            <a:ext cx="7184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infekciók – Hajlamosító tényezők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825624" y="2215405"/>
            <a:ext cx="80668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Hajlamosító: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1.  Nem: lányokban gyakoribb, de fiúkban ált. komplikált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2.  Életkor: &lt;18 év, </a:t>
            </a:r>
            <a:endParaRPr kumimoji="0" lang="hu-HU" sz="200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3.  Életmód: krónikus </a:t>
            </a:r>
            <a:r>
              <a:rPr kumimoji="0" lang="hu-HU" sz="200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obstipáció</a:t>
            </a: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szexuális aktivitás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4.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Társbetegségek: diabétesz, Down-kór, krónikus katéter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Komplikáló: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Anatómiai rendellenességek: (VUR,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vese-ureter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duplex, hátsó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urethra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billentyű,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Prune-Belly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szindr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6.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Diszfunkcionális vizelés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7.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Immunszupprimált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állapotok: (vese)transzplantáció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914400" y="90872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Húgyúti infekciók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vizeletgyűjtés módja és értékelés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Group 30"/>
          <p:cNvGraphicFramePr>
            <a:graphicFrameLocks/>
          </p:cNvGraphicFramePr>
          <p:nvPr/>
        </p:nvGraphicFramePr>
        <p:xfrm>
          <a:off x="395534" y="2564904"/>
          <a:ext cx="6408714" cy="2509232"/>
        </p:xfrm>
        <a:graphic>
          <a:graphicData uri="http://schemas.openxmlformats.org/drawingml/2006/table">
            <a:tbl>
              <a:tblPr/>
              <a:tblGrid>
                <a:gridCol w="2136238"/>
                <a:gridCol w="2136238"/>
                <a:gridCol w="2136238"/>
              </a:tblGrid>
              <a:tr h="1005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Gyűjtés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módja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Piúria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diagnózisához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 </a:t>
                      </a: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fvs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/ml vizelet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Szignifikáns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bakteriúria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(kórjelző)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középsugár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&gt;=10</a:t>
                      </a:r>
                      <a:r>
                        <a:rPr kumimoji="0" lang="hu-HU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katéter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nagyon jó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&gt;=10</a:t>
                      </a:r>
                      <a:r>
                        <a:rPr kumimoji="0" lang="hu-HU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/ml</a:t>
                      </a:r>
                      <a:endParaRPr kumimoji="0" lang="hu-HU" sz="2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hólyagpunkció</a:t>
                      </a: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kitűnő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&gt;=1/ml</a:t>
                      </a:r>
                      <a:endParaRPr kumimoji="0" lang="hu-HU" sz="2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971600" y="5229200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 kiscsecsemőnél (különösen lányokban) </a:t>
            </a:r>
            <a:r>
              <a:rPr lang="hu-H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pielonefritisz</a:t>
            </a: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gyanújakor inkább katéterezzünk. 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203993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411760" y="1124744"/>
            <a:ext cx="5472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infekciók - klinikai kép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 bwMode="auto">
          <a:xfrm>
            <a:off x="179512" y="2204839"/>
            <a:ext cx="9072562" cy="45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Steril </a:t>
            </a:r>
            <a:r>
              <a:rPr kumimoji="0" lang="hu-HU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pyuria</a:t>
            </a: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fehérvérsejtek</a:t>
            </a:r>
            <a:r>
              <a:rPr kumimoji="0" lang="hu-HU" sz="2000" i="0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baktériumok nélkül; &gt;10 </a:t>
            </a:r>
            <a:r>
              <a:rPr kumimoji="0" lang="hu-HU" sz="2000" i="0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fvs</a:t>
            </a:r>
            <a:r>
              <a:rPr kumimoji="0" lang="hu-HU" sz="2000" i="0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/ml</a:t>
            </a:r>
            <a:r>
              <a:rPr kumimoji="0" lang="hu-HU" sz="20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09650" marR="0" lvl="1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Infekciós</a:t>
            </a: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intracelluláris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chlamydia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gomba) vagy nemrég kezelt (2 héten belül) húgyúti infekció</a:t>
            </a:r>
          </a:p>
          <a:p>
            <a:pPr marL="1009650" marR="0" lvl="1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Gyulladáshoz társuló (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appendicitis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diverticulitis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időskori tüdőgyulladás) </a:t>
            </a:r>
          </a:p>
          <a:p>
            <a:pPr marL="1009650" marR="0" lvl="1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Szisztémiás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betegséghez társuló (SLE, Kawasaki stb.)</a:t>
            </a:r>
          </a:p>
          <a:p>
            <a:pPr marL="1009650" marR="0" lvl="1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     Vesebetegséghez társuló (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interst.nefritisz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nefrokalcinózis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policisztás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vesebetegség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Aszimptomatikus</a:t>
            </a: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bakteriúria</a:t>
            </a: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(≥ 10</a:t>
            </a:r>
            <a:r>
              <a:rPr kumimoji="0" lang="hu-HU" sz="2000" b="0" i="0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cs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/ml)</a:t>
            </a:r>
          </a:p>
          <a:p>
            <a:pPr marL="609600" marR="0" lvl="0" indent="-1619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időnként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pyuriával</a:t>
            </a:r>
            <a:endParaRPr kumimoji="0" lang="hu-HU" sz="2000" b="0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1619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ányokban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komplikáló tényező mellett, </a:t>
            </a:r>
            <a:r>
              <a:rPr kumimoji="0" lang="hu-HU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immunszuppresszió</a:t>
            </a:r>
            <a:r>
              <a:rPr kumimoji="0" lang="hu-H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483768" y="980728"/>
            <a:ext cx="54729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infekciók - klinikai kép</a:t>
            </a:r>
          </a:p>
          <a:p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323528" y="2348880"/>
            <a:ext cx="86327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Akut </a:t>
            </a:r>
            <a:r>
              <a:rPr kumimoji="0" lang="hu-H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cisztitisz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fájdalmas, gyakori, sürgető vizelés,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enuresis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hasi vagy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suprapubikus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fájdalom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leukocitúria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bakteriúria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hu-H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E.coli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általában)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Hemorraghiás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cisztitisz</a:t>
            </a:r>
            <a:endParaRPr lang="hu-H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gyakoribb: makroszkópos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hematúria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leukocitúria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bakteriúria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ált.      </a:t>
            </a:r>
          </a:p>
          <a:p>
            <a:pPr>
              <a:lnSpc>
                <a:spcPct val="150000"/>
              </a:lnSpc>
            </a:pPr>
            <a:r>
              <a:rPr lang="hu-H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2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okozza, - 1 hónapig KEZELJÜK!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ritkábban: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leukocitúria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bakteriúria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nélkül (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vírusfert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vagy    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citosztatikum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NEM KEZELJÜK!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483768" y="1052736"/>
            <a:ext cx="54729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infekciók - klinikai kép</a:t>
            </a:r>
          </a:p>
          <a:p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1043608" y="1988840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Akut </a:t>
            </a:r>
            <a:r>
              <a:rPr kumimoji="0" lang="hu-H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pielonefritisz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csecsemőkben: láz, elesettség, nem eszik,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kisgyermekkortól: láz, deréktáji fájdalom, hányinger-hányás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leukocitúria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bakteriúria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szérum gyulladásos paraméterek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Krónikus </a:t>
            </a:r>
            <a:r>
              <a:rPr lang="hu-H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pielonefritisz</a:t>
            </a:r>
            <a:endParaRPr lang="hu-H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sokszor jellegtelen klinikai kép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néha visszatérő akut infekciók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általában komplikáló tényező tartja fenn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907704" y="1052736"/>
            <a:ext cx="7013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 - nem specifikus terápia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2"/>
          <p:cNvSpPr>
            <a:spLocks noChangeArrowheads="1"/>
          </p:cNvSpPr>
          <p:nvPr/>
        </p:nvSpPr>
        <p:spPr bwMode="auto">
          <a:xfrm>
            <a:off x="907281" y="1973323"/>
            <a:ext cx="823671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Legyen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kb. 1,5 l vizelete naponta (nyár, tél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Helyes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WC papír használat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óránként ürítse ki hólyagját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Lefekvés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előtt és szexuális esemény után ürítse ki hólyagját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Lehetőleg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zuhanyozással tisztálkodjon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Székrekedést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kerülje (akadályozza a hólyag kiürülését!)</a:t>
            </a: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Melegvizes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/termálvizes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strandok,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uszoda szélére kiülés kerülése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Vörös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áfonya leve (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cranberry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Urovaxom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619672" y="1052736"/>
            <a:ext cx="652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infekciók - kezelési alapelvek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6752" y="2132856"/>
            <a:ext cx="81472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el kell különíteni:</a:t>
            </a: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kórokozó </a:t>
            </a: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</a:t>
            </a: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szennyeződés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	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csíraszám alapján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vizeletben &gt; 100.000 kórokozó baktérium /ml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kórokozó alapján: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vaginális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periurethrális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flórára utal = </a:t>
            </a:r>
            <a:r>
              <a:rPr kumimoji="0" lang="hu-H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Streptoc.s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α-hemol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., </a:t>
            </a:r>
            <a:r>
              <a:rPr kumimoji="0" lang="hu-H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Diphteroidok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hu-H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Lactobacill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55600" marR="0" lvl="0" indent="-3556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Mikrobiológiai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tenyésztés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eredménye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alapján kezeljünk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55600" lvl="0" indent="-355600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terápia hatékonyságát </a:t>
            </a:r>
            <a:r>
              <a:rPr lang="hu-H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ellenőrizzük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2-5  nappal a terápia befejezése után 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újabb leoltással</a:t>
            </a:r>
          </a:p>
          <a:p>
            <a:pPr marL="355600" lvl="0" indent="-355600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komplikált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UTI-ban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hajlamosító  tényezők megszüntetése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nélkül hosszútávon nincs sikeres terápia </a:t>
            </a:r>
          </a:p>
          <a:p>
            <a:pPr marL="355600" lvl="0" indent="-355600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komplikált fertőzésben, gyakori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relapszusoknál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sokszor </a:t>
            </a:r>
            <a:r>
              <a:rPr lang="hu-HU" sz="2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multirezisztens</a:t>
            </a:r>
            <a:r>
              <a:rPr lang="hu-H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kórokozó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fordul elő</a:t>
            </a:r>
          </a:p>
          <a:p>
            <a:pPr marL="609600" marR="0" lvl="0" indent="-6096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églalap 16"/>
          <p:cNvSpPr/>
          <p:nvPr/>
        </p:nvSpPr>
        <p:spPr>
          <a:xfrm>
            <a:off x="1763688" y="324781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Egyszerű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vesecysta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Multicystás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vese</a:t>
            </a:r>
          </a:p>
          <a:p>
            <a:pPr marL="36036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Policystás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vese</a:t>
            </a:r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15816" y="112474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vese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cystás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betegségei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églalap 16"/>
          <p:cNvSpPr/>
          <p:nvPr/>
        </p:nvSpPr>
        <p:spPr>
          <a:xfrm>
            <a:off x="827584" y="328498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Gyakorisága az életkor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előrehaladtával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jelentősen nő, gyermekkorban 1 % alatt van, 50 év felett a lakosság 20%-nál látható hasi ultrahangvizsgálat során.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15816" y="112474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Egyszerű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vesecysta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195736" y="980728"/>
            <a:ext cx="5719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Multicystás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vese (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vese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64714" y="2707173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Leggyakoribb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cystás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vesebetegség, 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 örökletes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veseszövet helyén a kóros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foetásis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strukturális differenciálódás következtében egymással nem közlekedő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cystákat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szabálytalan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ductusokat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differenciálatlan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mesenshymát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porcot találunk.</a:t>
            </a:r>
          </a:p>
          <a:p>
            <a:pPr algn="just"/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Általában 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egyoldali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és gyakran társul az alsó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húgyutak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fejlődési rendellenességeihez.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808" r="12880"/>
          <a:stretch>
            <a:fillRect/>
          </a:stretch>
        </p:blipFill>
        <p:spPr bwMode="auto">
          <a:xfrm>
            <a:off x="5765314" y="2867000"/>
            <a:ext cx="3024336" cy="24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908720"/>
            <a:ext cx="7772400" cy="72008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vese: anatómiai áttekintés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5576" y="1916832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Működési egysége a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glomerulusból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a hozzá kapcsolódó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tubulusrendszerből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álló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Működése során a perctérfogat 25% áramlik át rajta.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Filtrátum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180 L/nap.</a:t>
            </a:r>
          </a:p>
          <a:p>
            <a:pPr algn="just"/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Bonyolult felépítésű  kiválasztó szerv: </a:t>
            </a:r>
          </a:p>
          <a:p>
            <a:pPr algn="just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endotél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simaizom,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pericita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podocita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tubuláris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epitél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mezangiális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sejtek,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denza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sejtek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granuláris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sejtek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	idegsejtek, immunsejtek</a:t>
            </a:r>
          </a:p>
          <a:p>
            <a:pPr algn="just"/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6156176" y="2276872"/>
            <a:ext cx="2592288" cy="3672408"/>
            <a:chOff x="6372200" y="1844824"/>
            <a:chExt cx="2592288" cy="3672408"/>
          </a:xfrm>
        </p:grpSpPr>
        <p:pic>
          <p:nvPicPr>
            <p:cNvPr id="32770" name="Picture 2" descr="http://kvhs.nbed.nb.ca/gallant/biology/nephron_structur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30494" t="2795" r="13601" b="4977"/>
            <a:stretch>
              <a:fillRect/>
            </a:stretch>
          </p:blipFill>
          <p:spPr bwMode="auto">
            <a:xfrm>
              <a:off x="6588224" y="1844824"/>
              <a:ext cx="2376264" cy="3564396"/>
            </a:xfrm>
            <a:prstGeom prst="rect">
              <a:avLst/>
            </a:prstGeom>
            <a:noFill/>
          </p:spPr>
        </p:pic>
        <p:sp>
          <p:nvSpPr>
            <p:cNvPr id="15" name="Téglalap 14"/>
            <p:cNvSpPr/>
            <p:nvPr/>
          </p:nvSpPr>
          <p:spPr>
            <a:xfrm>
              <a:off x="6372200" y="4149080"/>
              <a:ext cx="936104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195736" y="980728"/>
            <a:ext cx="5719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Multicystás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vese (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Vese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27584" y="3212976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Dg.: Könnyen tapintható dudoros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terime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UH</a:t>
            </a:r>
          </a:p>
          <a:p>
            <a:pPr algn="just"/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Teendő: várakozás ha nagy és nem zsugorodik össze, akkor a sebészi eltávolítás indokolt lehet.</a:t>
            </a:r>
          </a:p>
          <a:p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3203848" y="980728"/>
            <a:ext cx="310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Polylicystás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vese 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55576" y="2348880"/>
            <a:ext cx="77768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Autoszómális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recesszív (infantilis vagy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újszülöttkori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Újszülöttkorban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manifesztálódik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Mindkét vesében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számos apró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cysta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egész hasüreget kitöltő vesék 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Hasonló tömlős elváltozás lehet a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májban,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hasnyálmirigyben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és az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agyban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kezdetben épnek látszó veseszövetben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interstitialis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fibrosis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tubularis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atrophia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alakul ki, ami veseelégtelenséghez vezet.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Dialízis, transzplantáció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266863" y="836712"/>
            <a:ext cx="310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Polylicystás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vese 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1772816"/>
            <a:ext cx="5328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Autoszómális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domináns (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juvenilis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Jellemzően 10-20 éves korban okoz tüneteket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Mindkét vesében számos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különböző méretű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cysta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Hasonló tömlős elváltozás lehet a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májban, hasnyálmirigyben, tüdőben, agyban</a:t>
            </a:r>
            <a:endParaRPr lang="hu-HU" sz="2000" b="1" dirty="0" smtClean="0"/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deréktáji fájdalom, a veseállomány fokozatos pusztulása, következményes magas vérnyomás, veseelégtelenség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Percután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cysta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punkció, dialízis, transzplantáció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4" descr="File:Polycystic kidneys, gross pathology 20G0027 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8599" t="9294" r="8201" b="3952"/>
          <a:stretch>
            <a:fillRect/>
          </a:stretch>
        </p:blipFill>
        <p:spPr bwMode="auto">
          <a:xfrm>
            <a:off x="5940152" y="1862833"/>
            <a:ext cx="288032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627784" y="980728"/>
            <a:ext cx="4278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475656" y="20608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2771800" y="1484784"/>
          <a:ext cx="7128792" cy="5263524"/>
        </p:xfrm>
        <a:graphic>
          <a:graphicData uri="http://schemas.openxmlformats.org/drawingml/2006/table">
            <a:tbl>
              <a:tblPr/>
              <a:tblGrid>
                <a:gridCol w="2592288"/>
                <a:gridCol w="4536504"/>
              </a:tblGrid>
              <a:tr h="3703960"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20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C -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Distal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convoluted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tubule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D -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Juxtaglomerular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apparatus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Basement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membrane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Bowman's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capsule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parietal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layer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Bowman's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capsule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visceral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layer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3a.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Pedicels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podocytes</a:t>
                      </a:r>
                      <a:r>
                        <a:rPr lang="hu-H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Bowman's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urinary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r>
                        <a:rPr lang="hu-HU" sz="16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5a.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Mesangium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Intraglomerular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5b.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Mesangium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Extraglomerular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Granular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cells</a:t>
                      </a:r>
                      <a:r>
                        <a:rPr lang="hu-HU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Juxtaglomerular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cells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Macula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densa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Myocytes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smooth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1600" dirty="0" err="1"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  <a: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hu-HU" sz="16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0593" name="Picture 1" descr="Renal corpuscle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0535"/>
            <a:ext cx="4496890" cy="331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741537" y="900009"/>
            <a:ext cx="4278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91680" y="2057067"/>
            <a:ext cx="662473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Vékony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bazálmembrán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szindróma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hu-H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proliferatív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Minimál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Folkális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szegmentális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glomerulosclerózis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(FSGS)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Membranozus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endParaRPr lang="hu-H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Proilferatív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nephropátia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(Berger kór)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Poszt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infekciózus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Membranoproliferatív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Rapidan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progrediálo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780184" y="1133128"/>
            <a:ext cx="4278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99592" y="263691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Klinikailag jelentkezhet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vagy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nephrosis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szindróma formájában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nefronok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gyulladása.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Oliguriával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urémiával jár,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RAAS aktiválódás, hipertónia.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nephrosis-szindrómára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jellemző klinikai tünetek, a súlyos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(100 mg/24 óra) és a gyakran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oedemával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és generalizált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hyperlipidaemiával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járó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hypalbuminaemia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hátterében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kapillárisok falának eltérései állnak.</a:t>
            </a:r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763688" y="980728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3528" y="2230700"/>
            <a:ext cx="46805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Vékony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bazálmembrán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szindróma</a:t>
            </a:r>
          </a:p>
          <a:p>
            <a:pPr>
              <a:spcBef>
                <a:spcPts val="600"/>
              </a:spcBef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41338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Autószómális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domináns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módon 	öröklődik</a:t>
            </a:r>
          </a:p>
          <a:p>
            <a:pPr marL="541338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Klinikai jellemzője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perzisztens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mikroszkópos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estleg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338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Elektromikroszkópos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vizsgálat 	során vékony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BM</a:t>
            </a:r>
          </a:p>
          <a:p>
            <a:pPr marL="896938" indent="-363538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betegség kimenete kitűnő, beteget megnyugtatni, ACE gátló</a:t>
            </a:r>
          </a:p>
        </p:txBody>
      </p:sp>
      <p:pic>
        <p:nvPicPr>
          <p:cNvPr id="108546" name="Picture 2" descr="http://www.archivesofpathology.org/na101/home/literatum/publisher/pinnacle/journals/content/arpa/2001/15432165-125.5/0003-9985%282001%29125%3C0631%3Aattdot%3E2.0.co%3B2/production/images/medium/i1543-2165-125-5-631-f04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12834" y="2700134"/>
            <a:ext cx="3744416" cy="304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251520" y="2554446"/>
            <a:ext cx="55446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Membranozus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 (MNG) -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30/50-es korosztály</a:t>
            </a:r>
          </a:p>
          <a:p>
            <a:pPr marL="0" lvl="1"/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MNG-t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keringésben vagy a </a:t>
            </a:r>
            <a:r>
              <a:rPr lang="hu-H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BM </a:t>
            </a:r>
            <a:r>
              <a:rPr lang="hu-H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antgiénekkel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komplexet képző antitestek váltják ki.</a:t>
            </a:r>
          </a:p>
          <a:p>
            <a:pPr algn="just"/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 így kialakuló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immunkomplexek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aktiválják a komplement rendszert ez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epitélsejtek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károsodását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okozza. Ez az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epitél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mezangiális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sejtek károsodásához,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proteázok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oxidatív gyökök képződéséhez és ezen keresztül az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endotél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sejtek sérüléséhez vezet.</a:t>
            </a:r>
          </a:p>
          <a:p>
            <a:pPr marL="800100" lvl="1" indent="-342900"/>
            <a:endParaRPr lang="hu-HU" b="1" dirty="0"/>
          </a:p>
        </p:txBody>
      </p:sp>
      <p:sp>
        <p:nvSpPr>
          <p:cNvPr id="13" name="Téglalap 12"/>
          <p:cNvSpPr/>
          <p:nvPr/>
        </p:nvSpPr>
        <p:spPr>
          <a:xfrm>
            <a:off x="1691680" y="908720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pic>
        <p:nvPicPr>
          <p:cNvPr id="92165" name="Picture 5" descr="DA1C6FF2"/>
          <p:cNvPicPr>
            <a:picLocks noChangeAspect="1" noChangeArrowheads="1"/>
          </p:cNvPicPr>
          <p:nvPr/>
        </p:nvPicPr>
        <p:blipFill>
          <a:blip r:embed="rId4" cstate="print"/>
          <a:srcRect l="3780" r="5501"/>
          <a:stretch>
            <a:fillRect/>
          </a:stretch>
        </p:blipFill>
        <p:spPr bwMode="auto">
          <a:xfrm>
            <a:off x="5868144" y="2666930"/>
            <a:ext cx="3096344" cy="283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83568" y="2340163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Membranozus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 (MNG)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/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MGN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-re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jellemző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subepitéliális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immunkomplex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depozitumok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jelenléte. Fénymikroszkóppal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bazálmembrán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(GBM) megvastagodott, EM láthatok is ezek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depozitumok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podociták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elvesztik lábnyúlványaikat. Az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immunfluoreszcens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vizsgálatok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granuláris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immunglobulin és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complement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lerakódásokat mutat a GBM mentén.</a:t>
            </a:r>
          </a:p>
          <a:p>
            <a:pPr marL="0" lvl="1" algn="just"/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Lassú progressziójú betegség, a klinikai kép kevert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nephrosis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Kezelés: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30 % nem kerül felfedezésre, 30% remisszió és 30%-ban alakul ki veseelégtelenség.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Progresszió esetés szteroid kezelés indokolt. </a:t>
            </a:r>
          </a:p>
          <a:p>
            <a:pPr marL="0" lvl="1" algn="just"/>
            <a:endParaRPr lang="hu-H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/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91680" y="908720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79712" y="908720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23528" y="2064905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nephropátia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(Berger kór) –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fiatal férfiak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leggyakoribb felnőttkori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Felső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léguti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gasztrointesztinális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húgyuti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infekciót követően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órával jelentkező makroszkópos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néha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diagnózis felállítása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egyéb okainak kizárását követő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biopszián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alapul.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depozitumokat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vannak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glomerulus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matrixban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mesangiális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sejtek száma megnő.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depositum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más szisztémás megbetegedésben is előfordul (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Schönlein-Henoch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File:Henoch-Schönlein nephritis IgA immunostain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852" r="10345"/>
          <a:stretch>
            <a:fillRect/>
          </a:stretch>
        </p:blipFill>
        <p:spPr bwMode="auto">
          <a:xfrm>
            <a:off x="5652120" y="2180306"/>
            <a:ext cx="3312368" cy="295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59632" y="980728"/>
            <a:ext cx="7772400" cy="72008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vese: funkcionális áttekintés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7504" y="1556792"/>
            <a:ext cx="6552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Glomerulus</a:t>
            </a:r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vérplazmából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ultrafiltrátum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képződik</a:t>
            </a:r>
          </a:p>
          <a:p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125ml/min</a:t>
            </a:r>
          </a:p>
          <a:p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Tubulus</a:t>
            </a:r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tubulus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hámsejtek aszimmetrikus szerkezete 	(Na-K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pmpa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PTE: filtrált folyadék 70%, glukóz, aminosavak 	szívódnak vissza</a:t>
            </a:r>
          </a:p>
          <a:p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kacs: koncentrált vizeletképzés</a:t>
            </a:r>
          </a:p>
          <a:p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DTE: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denza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mezangiális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granuláris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sejt –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renin</a:t>
            </a:r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Gyűjtőcsatorna: Na, víz, </a:t>
            </a:r>
            <a:r>
              <a:rPr lang="hu-H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urea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felszívódás és K 	valamint NH</a:t>
            </a:r>
            <a:r>
              <a:rPr lang="hu-HU" sz="22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szekréció </a:t>
            </a:r>
            <a:b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6444208" y="2204864"/>
            <a:ext cx="2592288" cy="3672408"/>
            <a:chOff x="6372200" y="1844824"/>
            <a:chExt cx="2592288" cy="3672408"/>
          </a:xfrm>
        </p:grpSpPr>
        <p:pic>
          <p:nvPicPr>
            <p:cNvPr id="12" name="Picture 2" descr="http://kvhs.nbed.nb.ca/gallant/biology/nephron_structur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30494" t="2795" r="13601" b="4977"/>
            <a:stretch>
              <a:fillRect/>
            </a:stretch>
          </p:blipFill>
          <p:spPr bwMode="auto">
            <a:xfrm>
              <a:off x="6588224" y="1844824"/>
              <a:ext cx="2376264" cy="3564396"/>
            </a:xfrm>
            <a:prstGeom prst="rect">
              <a:avLst/>
            </a:prstGeom>
            <a:noFill/>
          </p:spPr>
        </p:pic>
        <p:sp>
          <p:nvSpPr>
            <p:cNvPr id="13" name="Téglalap 12"/>
            <p:cNvSpPr/>
            <p:nvPr/>
          </p:nvSpPr>
          <p:spPr>
            <a:xfrm>
              <a:off x="6372200" y="4149080"/>
              <a:ext cx="936104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763688" y="980728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9552" y="2615421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nephropátia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(Berger kór)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néhány nap alatt mérséklődik, és mikroszkópossá válik. 20-30%-ban elsősorban az idősebb betegek körében a mikroszkópos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proteinuriával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szövődhet (&lt; 2 g/nap). 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Az esetek 25-30%-ában krónikus veseelégtelenséghez vezet.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kezelési stratégia a kiváltó októl és a veseelégtelenség progressziójától függ.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transzplantációt követően visszatér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907704" y="908720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1520" y="2348880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0" algn="l"/>
              </a:tabLst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Poszt </a:t>
            </a:r>
            <a:r>
              <a:rPr lang="hu-H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infekciózus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0" lvl="1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tabLst>
                <a:tab pos="0" algn="l"/>
              </a:tabLst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Tipikusan 10-14 nappal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fertőzést (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impetigo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pharingitis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követően jelentkezik. </a:t>
            </a:r>
          </a:p>
          <a:p>
            <a:pPr marL="0" lvl="1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0" algn="l"/>
              </a:tabLst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 komplexek jelennek meg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podocyták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lábnyúlványai és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bazál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memebrán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között. Feltételezik, hogy a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nefrotoxikus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steptococcusok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antigénjei kötnek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bazál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membránhoz, aktiválva komplement rendszert és destruálják a BM.</a:t>
            </a:r>
          </a:p>
          <a:p>
            <a:pPr marL="0" lvl="1" algn="just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File:Post-infectious glomerulonephritis - very high ma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6847" r="7563"/>
          <a:stretch>
            <a:fillRect/>
          </a:stretch>
        </p:blipFill>
        <p:spPr bwMode="auto">
          <a:xfrm rot="5400000">
            <a:off x="5541260" y="2603756"/>
            <a:ext cx="3600400" cy="309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763688" y="980728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1520" y="27089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0" algn="l"/>
              </a:tabLst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Poszt </a:t>
            </a:r>
            <a:r>
              <a:rPr lang="hu-H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infekciózus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GN</a:t>
            </a:r>
          </a:p>
          <a:p>
            <a:pPr marL="0" lvl="1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0" algn="l"/>
              </a:tabLst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diagnózist erősíti a magas </a:t>
            </a:r>
            <a:r>
              <a:rPr lang="hu-H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anti-streptolysin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titer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az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alacsony C3, C4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szint. </a:t>
            </a:r>
          </a:p>
          <a:p>
            <a:pPr marL="0" lvl="1" algn="just">
              <a:tabLst>
                <a:tab pos="0" algn="l"/>
              </a:tabLst>
            </a:pPr>
            <a:endParaRPr lang="hu-H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tabLst>
                <a:tab pos="0" algn="l"/>
              </a:tabLst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Normális körülmények között 2-4 hét alatt oldódik.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763688" y="980728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akut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529" y="2204864"/>
            <a:ext cx="554461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Membranoproliferatív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 (MPGN)</a:t>
            </a:r>
          </a:p>
          <a:p>
            <a:pPr marL="0" lvl="1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Rossz prognózisú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40-50%-ban veseelégtelenség alakul ki.</a:t>
            </a:r>
          </a:p>
          <a:p>
            <a:pPr marL="0" lvl="1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Lehet primer vagy szekunder (SLE, Hepatitis C)</a:t>
            </a:r>
          </a:p>
          <a:p>
            <a:pPr marL="0" lvl="1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Hyperlobuláris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hypercelluláris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glomerulusok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primer MPGN lehet:</a:t>
            </a:r>
          </a:p>
          <a:p>
            <a:pPr lvl="1" indent="-457200"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Subendotéliális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immuncomplex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depozitum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(klasszikus és alternatív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komplementaktiváció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indent="-457200">
              <a:buFontTx/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Aternatív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komplementaktiváció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457200">
              <a:buAutoNum type="arabicPeriod"/>
            </a:pP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2" name="Picture 2" descr="http://www.uncnephropathology.org/jennette/mpgn_i/tut4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0370" y="2261106"/>
            <a:ext cx="3222233" cy="287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352092" y="1116033"/>
            <a:ext cx="818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rapidan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progrediáló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7544" y="2156658"/>
            <a:ext cx="52565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Rapidan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progrediálo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nephritis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ritka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Rossz prognózisú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glomerulusok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70%-ában félholdképződés látható.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Lehet primer vagy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nephropáthia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posztetreptococcális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membranoproliferatív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SLE,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Schönlein-Henoch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Wegener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granulomatozishoz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társultan.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/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314" name="Picture 2" descr="http://2.bp.blogspot.com/_OwoEg7Db_AE/TSsASabbrpI/AAAAAAAABYY/jPjdnfTtnOA/s1600/Crescentic%2BG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13096" y="2963193"/>
            <a:ext cx="4160775" cy="276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280084" y="1116033"/>
            <a:ext cx="818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rapidan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progrediáló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7544" y="2680459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Rapidan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progrediálo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GBM áteresztővé válik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makrofágok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fibroblasztok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epitél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sejtek jelennek meg, plazma halmozódik fel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Bowmann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űrben és az itt felhalmozódott plazma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fagocytózist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indukál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makrofágokban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Tünet: akut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azotémia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hipertónia,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leukocituria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cilinderek, GFR 50% alatti.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Terápia: dialízis, szteroid,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plazmaferezis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/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763688" y="980728"/>
            <a:ext cx="6263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nephrosis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5576" y="285293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GN –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gyermekkori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nephrosis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szindrómák 80%-a felnőttkoriak 20 %-a.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Elektronmikroszkóposan a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podocyták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lábnyúlványainak fúziója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figyelhető meg.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i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mmunohis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kémia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negatív.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gyerekek 90%-a, a felnőttek 80% jól reagál a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szteroid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kezelésre. Az esetek fele recidivál. A szteroidra nem reagáló esetekben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cyklosporin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kezelés jön szóba.    </a:t>
            </a:r>
          </a:p>
          <a:p>
            <a:pPr marL="800100" lvl="1" indent="-342900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09147" y="836712"/>
            <a:ext cx="6263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betegségek – </a:t>
            </a:r>
            <a:r>
              <a:rPr lang="hu-H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nephrosis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1520" y="1844824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Folkális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szegmentális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glomerulosclerózis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(FSGS) -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gyermekkorin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nephrosis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szindrómák 15% 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Rossz prognózisú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Kezdetben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juxtamedulláris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glomerulusok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érpólus környéki hegesedése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amire jellemző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subendotéliális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hyalinfelhalmozódás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miáltal a kapillárislumen elzáródik.</a:t>
            </a:r>
            <a:endParaRPr lang="hu-HU" sz="2000" dirty="0" smtClean="0"/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Pár év alatt diffúzzá és globálissá válik és tubuláris atrófia alakul ki.</a:t>
            </a:r>
          </a:p>
          <a:p>
            <a:pPr marL="0" lvl="1"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Szteroidra 20% reagál, 30%-ban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perzisztáló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és 30%-ban 5 éven belül veseelégtelenség alakul ki.</a:t>
            </a:r>
          </a:p>
          <a:p>
            <a:pPr marL="800100" lvl="1" indent="-342900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0" name="AutoShape 6" descr="data:image/jpeg;base64,/9j/4AAQSkZJRgABAQAAAQABAAD/2wCEAAkGBhMRERQSEhQWFRUWGSAYGBgXGCAeHhwgHCAZHSEfHh0gHCcgHxwjHxsgIC8gIycpLCwtGh4xNTAsNSYrLCkBCQoKDgwOGg8PGjAkHyUvLCwsLywtLCwtLiksLCwsLCwsLCwsLCwsLCwvLCwsNC8sLywsLCwsLCwsLCwsLCwsLP/AABEIAMkA+wMBIgACEQEDEQH/xAAbAAACAwEBAQAAAAAAAAAAAAAEBQIDBgEAB//EAEUQAAIBAgQEBAQCBwYEBQUAAAECEQMhAAQSMQVBUWEGEyJxMoGRoUKxFCNSYnLB8DM0grLR4XOSwvEHFRY1QySDorPS/8QAGQEAAwEBAQAAAAAAAAAAAAAAAQIDBAAF/8QAMBEAAgICAQICCQQDAQEAAAAAAQIAEQMhEjFBUfAEEyJhcYGRscEyodHxI0LhUhT/2gAMAwEAAhEDEQA/APtabD2wr494lpZNQ1XUZMAKJPv7DA3EOOE0z+jsCwAExMG0WOPnWbyNY1tVb1hyPMdyZA7dgPzOKIl9Zvwei8tuaHh3n0Th/jClmdQpSIBEsQPV03MmL4xnH82WqEUcwoZIFWmjCLzB6EjYgXuMK6fD6LIDSNR6ajSXXSsRA0mVI2m4E3640vAaaUw+jSWNyu7RA2YgQoEWGK8Au5sXGmE8l+kytbPHSjFpGoh4uRsR8jf6DGi4NxBq6qy6JZLsQPRBsW9QZvTAgCPTfYYn4hp0fjUCXiBAgAEfERfmRHfC/hfCqqKSB5VMMNSi5iAIVl2Goaj1mD0w+iJUsHS+hjDMZSqhYK6hHBLMQW9ZFis/hBAiTP0x7K5UaxTLAkCXZZLTpn1CYE/tXZjzx6rS0KqQz+vUsE+kQO0CL2MYd1uHKmpqmqWiYvt2HIDl7dMKTUzsQJmvFFSKKgNJLDUOoix/MfPCXgXF1yup/LLkcgYnpJg2F/rjWcU4MlaWIYHZZtpvOqDz7dDjLZ7wVWmVdH1dIQdN2IE4IIqptw5MZx8XjXw/mmzGqrVLAGQoF1Gm4F5kAkz8sVcR4H5tXUrqAT65m3sB+WGHDeD/AKPR8tDqJM6zbe0DscFpkKlNCzKF3EmJNtxaeW9scDE9aFYlTXYRBW4b5IUUV1H9on7iRY/1yxV4mzXlLTq63lBZdgGI3HMiL36jrZr+l76YLBGeWjT+6SLTLCwBPM4yOZ4dRzDq9c1Fp1GPrprCljB9Je2kbWw244JbbdpQfHlQ2aDFwdo+Qt9pw74B42879XLIdpVNQIPYX/1xzLcEyeXqlBQWtTAl6tRm+EjdQIAPIbknbfEqLjyzQyWV8rzTpaCXYjoTHpTr1wihu8JoiiNfIefpGDvTMK9QZgO4Fh12YztB5CSe2AuO8KXy6NJKdIVHfywyAmIN4LANEtzAiDHUi1vDLUGKtJexIpzabbxv8sDZ/K5mmoNRXamon1E2uBI5i8C+HPSMuNQQQ01uR/8ADjJBAazkMPil4v8ATAzcKpZXNUDlmZlJIaGmY57WG4+mFvh4NVVtNaqqr6inmkzfkCp7c8aheAikyvVcu/Y7dpWOm4A9ueEArrMxLY2Idr66jPM0lH6ykFZusfY4spyQLgEkFo2Am8YW1cqoIKUnJNy0kH6yCfridGgWLaCRyIcyDyg3n7n2wKmYrrrD6qCGdmNRCPSFAm9rRuTi3LH0+XRJFoZo+H90dX5HkPe2EdTNPDUrJoHwAWjkREAieo6Yb8HRU8tFVhppyrR6YPKdtWARQk3UqtmDcQyLIHMeUFYaSHnWPTB29DTI/OQcSy0NT/SFqqZsSqeoREiSYBt+yNsNPEgnLueWkz8hP1mMKBX0JRoqB+s9RgQeRkfXHA2JyMXQH3/tKvOqmrppJ+pK+pt2LH9ok2jpf+WKKnh2tpd1qAsDKDSJHYxv88aXhwDIGClOisIIi2BeMhNI1sVDMBYx7Y4PuhAuYhqWJuH+JiiKtZA/720Eb+3scdqeKaLMWZH1XEiCPrIt2xn+O1KCOSrVPNJn03ICmRblqsfYAxgPh1QKQtWlWWmb6mUlr9wu3yxXivWb1wKfaK+fhNFX8QhabMlMmpYKo7wO0m+2HWVpBEVdKsQLk7k8z8zjJZLjuXpL6is6ifheYHw/Fz3BGNHkuLK6K3nU7jrH25YVh4SWbGR0U1D6ucTVpC3AuQLX2/1whq1ajuGKqCWIh7CIA26RP0OJcPzGo1HALH4J/aIgap9gLdsD5yk4qCmrtEN6puNxbkTf+eEUVFROJr3QXMZF6SOilVpBybLECJmee/2wRVz9P0NTY1ARoZI6DkDsece+L6GVjzNVP0NEljJYiBBB2mAbdTgKpQlR5QC6TcEkL8yBeVvHbDygoy/ILSR2Mi9xJFjzIWxiYvsDGI1+LogqFVhmGmQIJ6lu9564nxWTQZkWUkQRfUBIJEbdPkcJy1PyVgVGdpEAhomYtMyJBvHPHAXKY0VtmT4R43Sj6QDC+n1XuBMzvuZiT0tjU5XjrVUFRbqzesKLqLXntvj5hnuEikZd5YXjoevufyw/8GcabzGSfRpMibTpt77bfLHMo6w5fR14lgNzSZ/M1KOahpNGrZDb0lRsfn164Fo8QfUWekVEAs7ECxuRPbacFK0ZZqwRdbnRWvMaZCsF21XEnp1xFuHuGQiSXChh8QiRykhSsm4vvgCpmU6o/CQbjtNSzM2somqF/ZOkhgCJ6XMfF2xdx/PayzyfQp0ryna/sTM9BgMvRupRdbH1QguFvE3JkibQBAxPj9YUUKpJNXUid5tMWj0k35wMGhcdU9oeMEyXCUrOprXVlDsoMaohVU9FP8j1wy4t4siB5QNPVAFRAVhYjSsggAXmNhhNx3PNRTzKciqPShtYrEz/AITI6E4Ay2VroKeYJJA5ghlIaSQWkieRWPfBqzZljiD0z9OgjmtlKGZmS1IKZ0UtMfxKntvEwJxdVyiIi6M6yiJCkgSDefQL/OIwmyuap6xUpBqekGSsTJtquQfcchzxZlCanoUgxcKUuY2HxyxIgw0RHbDVGZDWzoeffNNw3iNBISkTWgDzGAZm5yxbYRa3OcaPOcJStTZCg0uL956YydTYaUVamz6B5YSxJsWIbuZ5e2C8l4gq00Vq7AI/wsI9MTuouJAsO3fEWU9RMGXGxplO/vMnw3hy5XOikWJTV6eUwyyp+2NvnhRrEI4YlhcKDOn5bXxg/EPE1qlWpl2K1GfU++y2AvAt1/LG9y+dNSmrmBIExvPMRvbDNepp9IVqV269IwlKdOmumeQueVt5ntgPM5cSW9KMOtvre+L8jmytOWU6AY9W8TuJv8t7YW5nMKGmqAEExMmfkdz7XwgG5iRTZgvEMyNdICNYMExaCDIvgjgueKQpKhQTJcwSOWnkfabYhm3asw8lRMGEO4n8T8lnYCZ+sAXhXg+oEc5mpqkkhEuOfMjD6rcuePCmMZcfz5zCpRotdjDAQfTIkk8tvnOCOJaadahsSg0k+/26E/LFVOcuQoiCsoCotcA2EC0j64HzeYp6yjNqC8mEeqb+87zzwoHaTAGgOm/3j6jXOnU0qBJIO9v5YReJs1rVKaGdV4HQc/kJx1cyGWUr2uAgMmNtt8D/AKIyteZZf7Qm4HNYG0fnGOUUbnY04NyMTeDqINwVZpPmAg6gbgd4sO2+NKarBgJEjmN8Jc/weoav6RlAo9MPeAfeLmbfTHPIzFVv1+YKKNkonQD7Rc/PDne5qyAZG538u490YtlSxJqVEYEfC4JPtERhb/6XypvqieQqWHt6MRPm02mm/mpMRUkt8nAk/PFyeIAR/dWflqVgQYtY/bB3COY/QfoQP4hfDaahfQTpX1fD+I/lvt2xzM+Y1VUSGYIZKmwJJtfnA59+mDKZVgIUho3BNvnvPbFGWyMa5Yyx3nlYD72OJyAPUmU1KD0yrOqmo5CkhbRa3+/bAfFs1TQL+tplWMROm03IM3giw5Ya8Trfo1CalXWQukLCgAgMZJiSXMDp2wi4V4IXMkV6zIUZYCgWAtt0P0iTjr1cZCOPN9D7yT56jRViMwsapYFtUi8hVFwZOF2WdWp1K1FqZamZUauRO+kgFWHQz74nx/wplsmorJLkWVGJgsZj5CJPbAfAOE1PWHpkhqfrgc5DDT0MjDr4zQpXgWUn+Yv4nkXaoXKwD7mCYnlvht/4fcKqmsr6YAJsBsLyZInUdp5SSMPcqq+UPQ22xsWG1jE72/2wfwzP06YamkqYvpEb9x9LdMcx1BlykoVUTyZE0tdNXZgFCPJBJJG5n8RvfAmWrm4KkiSImAQIAjudUH2wwSgaieYqmHIXTzgbE4VNlXoZipRfSdQ9AHTkSYm+3X6DCjczKQdE7kuIaAwcxK+n2mJ+cc/zxRxWqhFOokAK6fF+96Wj21L9+mJNl2qNVIka1mDuGUx94i2+M341zLJRy6kMBqOsm94Akx1HL3w3QXNOMDkJ7iZOtgwYJVGqibXAMBiAZgie8bDpaeDtRkykQpNSqNY2kgJB5mJgm3ecbPi/hqlmaVNqPqCoqK0Tp0gAE9V5EDrPLGN4lUqgeSw9VNoIkluw1fiHSeWCrcpbDl9cOI14iA/pKqx0kjUsEhdKwRfe56cu2CMhxO8tYCxZRfn1NzAtHIYBp0wQFOwJ/Dz3Mcp9u04tq55Bc09Sr8KzEfDJIWImN/zxSaWA8NzY0s1RgeYzFIJMD1PB7CwMSevXCvitL8THSjt6VJYkCDAmZAW0nmSN4wqo5lqThWGgsVBXpqj0kAb3ggQZnY4jnax2vtBuTB7SOwHK82wAJnXCQwoz2VzLJVVnJ1BlAmDEG3xWItztvjbcQzNSi8LZm+IBdQLgCQADMnqOW+MMOCVDSas3pVULDqY2gdDIv0xrvAuYSbSWZAXZtw25F+RDKRG4GEbxg9K41yG67SdOpn6rEBXVQvRFPbcnFVKmgDmozGqASTUPq+RBgi0ek/TG3z3E6VCkXchVA+vbucZirkqmYqeZVXyqYWAgALlZ1GbaQSYJiYiOuEVrnn4sxayRQ8/WGeHMqiAnX6hZxeNUmDfe1p54dV8wqKSxAUczYD/vhDS4VKxTq1lURZwCu1tIZbfLCji+XaoaaM7s/mFWPIAAklQLD09rYHHkesn6oZH20K4rxpSxamHcjZaakxMXNrSQIB5e9kPBuE5vMZo+fScU4kzIBnuO3LGt8J00SkwUloJ5W+Q+XM98BVeIo2bplajaZKH1HSxaRZdoB/Fzm1hJYGrAl0yEArjHQdZevAKJ1U0p+U8Wcbg8jO59sSynEHJekwUldmVY1DY2kwQbQSdxgrL0Sjl2fQi2gwJ+c7YGy1U1j5wXQp9KRHqGqST0PpEdcCS5E9dj8zlddb2JUbG49UdsV5/K+YrLqAULuRJBBBkd7f79Bc3lIhQzN0IvJO9+cbYhmOOUaMJVqrMepR6v+aJv2w3wlAhIHGDHhEKURi9T0h2ClfSbiDqA/CQWnfvh1TzAj+xUdtH+2B8lxpK+koxYGQBBtpv7A++I1M5WJOmnTCyQNRk2tMhovv7RjjZ6xTd+1D6LhfUCfciwi3ywt42tTWGQ20wQGgg3In907fLuMOs3RhQoiLbfW8HAVSrT9WtCNXpNt4uP+/tianvFVv8AYTGeOuNUqopLSdi6z5gghCYFxe95v0x7h/i3NFVC00YC2wAPvcfbHeNeGVWqEVS0+oXuQd12vESLc8NuG5UUCZosBEloELt6VBiDeQec9sOAJ6JOJcYA34XPJRqs9OtmnQsQQtGIRAQCN76rXmTte2NJk8xNSdMa1BgbDSIIDG5+lsKcrX8x0LITZmUwJ2AF+o1b9ge+K+H8Zy/pS7MohQ1502kMOZA2IE+5uCNTEwZxodPCF8Wy1Vz5xJQJ8SbhuhBmxHyBx3w1kCazJUBjTqBPOfxTz9jh/TcOCDty74pZlp1VMQZUTsCNo+n5YTlqpAZW4lI5TLxZYUdhfGb8ScHfWaquSDsptB7H+WNUpws4/W0oDBN+X5+wwikgzJgdlcVMT+lNTVqzeqG2A+Uf10OCM3wKnncu6OpQVLqRcqwuLc/4TBg4JbJhwdSyQQ6HlqW2w5EW+ZxRkeJ6sv5Ory2IJAK7Qbnf/eMXOxPTZif0xN4L8UVMk65POGKJJWnUI2vEE9J+mGXinws5YtTDE85IuB0PYTvjP+McgzUjAsGBaJuYPqgkwtzt+7g7g3iTN1qaKugCmukuxJBA/cmC23X5YABBsS4xsG9djoeMSZChoqS5n1iVMwQDeYwTxU01rsaQVVUlkbTZvUCDB5jcSItfDRs3nQrJVy9Ouv7TqEa37LLDauhN+3LGdrZiamkoyQfhcyfYwo39sVBmzGTkaz+xsS/P15ZKagEiGmPUxn8R3N+dpwe/hqslEVipSmQALjUSfhEC92gR7YO4fwqo0a0ZKYvBhQGtcW1MbQAeRIm84YVHJZFWsz+X69ChtI5bhoU7gEm098cW8JJsxXSfPvFx4c4pfo2os9ZgrnlTQQWQdWsNTRAsLThhxDO+Qmsk2MKAZvFrxMACAthAxZwxKVMEP6mM+pWgLckAzFhI6XGxMDAfGcuXp8hpg33MyJ7W2nqe2F6mZrDZKP8Adw3hPCqrVUeuQ2i6KxJnn6AbHu94m22NNQohRqYSxvpJ27YUrxpBTULD1VCiG9IBgSSxG1tt8UVatQ3c0gtQE6yYAHOxqX+RxMgmZHV3JLajDMZk+ZtqqHZAfux2UD8sC5zw6WUszMXmRotewsYmw/7Y9woClDeZ5k+osizrnY2mBeI7fSjiHHjmH8mn6VFqjEw2nmFHIkWtJ9jjhd6hUOD7HTuYtOUZ6TlPUFDS1Sq5ECbAaobY8gvvBxleH8UFLMUa1UyuvUyg3EbfQwY7Y+jZimTTdKS28uKakQJIiMfOj4LrNUKtRqaj0IgD3NvvhwbE9D0fIrKwY/v2mv49x9KlSl5DeaRdVRgZmJ1ASR6ZF4icMuF5X9HpHzTHMLIEE/cD74WcP8ImiPRoomIJvUb7qPscXUPDKGoDWqVKv7pAVZ7gE/eeWBqqmQ+rC8Qdfv8AxKMxnqmYYrlQyr8L1iLC+ymJ1X5fbfBWS8HZdXIalrgfGxkHraYmeuHVPLrTGmAF2CqIA9o64zXHeKM9RUo1CFEj0gS3I6bzFtwBtvzxws6E5WbIeGPQ89TKK2Wp0M4BQX0khXpptcGVI2vY8o+eC0StyydUC8ek8j/FgngvBW8xa7EKoBKKhnexk8zvJ/7Y0X/mUch9MczdhEzZdgLuhsymkq1KSsjA2g26b4Vwzw2srzAkD7YsytJlOpTpRVgCPiMHry2viFOqILkEQLg8x29sINRFHG6g/iMAohaJDDSfz74T1c5WzNVaStpNU3bTOkKJMKesc8FcUz5rVkQEhQmrbqCdu8CJtz54UecNashamSNSnYrqC/EPntAkAWGKKNTbiQcQD1on4Qvg+erZdoJR1UFQ8TpPwm42gkSD2wLwigxzOuAWk6tVpJ3AMb3i3TDLhYestdalIKqrrAWwZmIJAAjkJ63FzjvEGcpoRlVxAPUTffv1wYedWKFnRqNOF5irTquHH6uCwESy2mABJJBDCBhvU4cvqdR6m5yf6gcowjyeccgsEdNBKFmuHPWOg699sPcpxAOY3jmY+45HEWuedkBvkJTl6lSirQCxJBhV5m1h0HywIMxVdmWsdTAah6SqoPeTJ/0OGtfPUwmtjCzHz6YT8ZzGjUYMj+zMjZvigDnyv17Y4bipZPTcoOa9a0wLtvHS0kdNuePVqIrVQFBOiUboZMx3AII/7Y5kqXlp5jHSxA1E8u0/PlinL53zAooqh+IAuzKpP7IGzMB2gdZOH+E1Edx0jXLZSkysr+noTuI6f64VtwrLrWim+moQTKCUcbGVJie4IOHPAM+airC+XrZlKi3wC8b229pPvinjOeofBRphnBlyigkQStzvv+WFBN1JB3Vyu/x84CMvWEovlEEWZiSF+0k9vv1Cp8Nq1mQPToggSXKy1/xBIFwLeqb9QMH5nJlfVEwASSplQTHOx36W7xgjL5Wuxim2kFZ131EyZ6DTEbD/AEw1yvrOIsVKaNGnSLu7agSFDv3ERAED/D9sSzNfRRhF0qCqyqkKATcgftRYT1nFTiyiqjghh6Yg/wARNoW0yemCctllo6GRFA0ldZb0wSTq8tdKSTedMxjpMne9yjhWSd4CodAYsrSZIjaXHO06Rp364KqN5bAMFJ/dIt2k/wClu2J8Rz6BAiVzUdj8M79t+fTAqZgrFoBBBB5GwEcuu2BswbO5flKCq+ilTCgmWZVmC15BYtbuMEVeC0WpzVlzdtbfF/Q6YWZHivktVgao+JAbiwg6btfbHcxmXrVWGpkVeUkTF+YErNpHQg88dRuAq3LrUIp1mZIHp3VWAiNwDG1ul4xmq+WzNDMfqIrEqGb0ixUxO4v35nrjTZSrJenBkKWE7QP6+2AEr6wR5svIhQIAXeWPPDCWxvxJ0K9854c8R1K9SoK3lhUWSQCCDIHNj3+gw+zPGaeXTW+lBsG3LdlAkk+2M7n+B6G89HWjK6WgAqwtYg+mdvmMW8MpUqM1qkVqqWDM8wOQVQCF9pwCoOxBkx43PJengPNff4Rfx/xzmWvSD06a3JZQC/v0HaZOGnB/E1WvSBNNaZidRJNidwgv9WHzxdVouy1CadMy3w6h7mbWj+umOZh6SL5dipJYA+pmvPqIGw2A2AAucGh0AjMcZUKqCL+J0HqWL1WqGdK6vLAG0lV2G923j5YN4B4aFDQ1QzVgk6SSCIsLiIjlt+WF2S4o61mYpqLfhVxfoOltuvbB9Lj4AAZKoEne8WsBAi28YYhqoQ5RlC8B0+Xmo98wD0mwA7AdY/2GMwvEm5PI6u8MfcC30xDiOfZ4QltFgWYAT/COpB63xwZWiBdQOwUsPrN/fAVa6xMeIKLMbLX8umjM6iYGlyN+gb/+vrimtm2COWuIJGkEStwJNoE26774oy9EKVVkUqYYajqv8/f74e8Iog09W+ok/UmB7ARiZoRHpNzJPkvL/WAFBE+mmWKhgFOgG5sL79r2x5OFU/OYetxp1EvsdgSx5MenKMa/irIAAzKrNOiTFwOWM7muJIaDkuL6gsekkgQdJmYU2nv1AlgxMomVn6fCRckOGWrCqeRAPMBZJFgeQ64vcCoolPUbg8gdr9u3PGWRXIAWsJZWYojQ36tSSS7ElgsgQCLsehw84BUqutFWGlgvmNDA6lYtuBcHmJvI74YipRlCi/fL8vTrUqX/ANQQWJIUXhVO295P2nvg3h3ElkU6lIORfUZ5fKBHScX1qjuSdIcrdORvBFz7fXAPEckaqEujAariRLRsRfb73wvXrI3YpoVVLVW0UglMC+qTzvz/AJd8VjLvSILKGN7j229TGSeQHQntjzqutCh06TOlwVExA9QEfLtjmZqOzHXpUbBp+AR6oO0n9oxA5bYEAvoOkIzmSp1l0ktpOwm8xYz/AKdBheGTL0fLM/GaSnkocBmLXFlvcnB9bhzhSlRgVf4GpmLe9/5yDvgTM5Qhf1ZADyXD+pT6YLH96Pl1GOEKmxxvUnwuh5op6JILMC/MA2MEGACsyYkyL2wTlsr5VR2RkIkkguFk2iZ+d5/PFnDcxl8vlEVSDOwUiXg3gjcRvz3xOvTfNPogKsWKEQBMgsYvO2kQN++ATv3SbEkm+kpzOb88wh+HeTYmx0zEQNyx6bdaMxnW0inRbWurTVAHp0j4gCTIvYAEm4w7qcDSkgCAtG4gXncnphTT4eqrqVZf4V1GVAnYDvAmegxwIiqyka6SOe4ga1VdA9CsVZgQDYbKDdpNre+BeNZrSHC6WJ9JWJAkbEdPzk4nm6FYAsGZgY9AFgRzBiRN+f4ROEnHKFlqbE2abaoJv2ke+HUCaMCAsBEL0HGjUBLn0woOnlveF+/1w/fjDsEEoCFn1SASPrc2thISxaWZomw0xIMieluZNzO2LaznUAlQeWxLASDF4GoAWa1xfcYsdz0PVBusbZPxOfNBIgbF/wAR+Y5dvvjSUHNV1bRrZTLEtyiYM8rAwMYSiSzIHZmABgTsNzHL3xs8iQUBpooJUtLNAMD0zvCmPi5QcTdamb0rGqAFRDqFep59Sr6YIiR+HkF5yY39xhZxXxH6fLQnzqisqinTVgGEEaueuLW2uThlUc+WCKRYagGFNZknTcC1pO56fPAn/lTu7I4qLfUajFAKimZVoWdPI3BPykTFdTMKlQbI6RTl+GVnVF8tGCJp8tmnS3NpDWJN+vK2DctktLFqjCmLRpkQBPpG8mLTM88MErrSGgQtrhIJMzyBkz74CzatouXqELYkAEAnYhbbW25DD2TNHNmPhc9meJW8qFp6fhMXOxtpO8dzhbX1NCgln2IAMNMm03JnqI/nYhDQGZxeFgAyZ3AseZ5HfHM3lV1LHnkt+8APeNE37BvtOGGpVAFg3GfCr06aPqYMRdW027WJI68/lfAvDsy41U2YMT6VLHmDIhuovfsMORRzNUGl5rBIg6iF+RlAzRtsR7YIy3hynR0sXXULCJNzzExf5YPKhuEZaWnIJ7VBqqEgiBPUkSBAm/IxMYBanmGMoFCnYbQPrh75WtTTFPTDEB2HaZW8n3MRfFGWDIoUNYDkf9sAGKmShoSWcoeQDUYEuRCSZvFo6CeXY4N4NxumtFVNiBEHn7YF4jwGo8VA2p9QOk/CosTE3tG/PtthZnsh6yFRqrBgJXkWF+wMfTfEwAw3JqEyrxJ3G9biiZhh6QQCdMiSTE2tAtgTPtQp09FVQq29CgCASCdhIJJmwGx6YozmYhU0KWdBoVqYBUORBiWCkxPpGqOeK1cVBU10EpimQARVnUfigR8TQeU72i2CBOVAD7vjuLeD5lFcDy6aK7aUqFTrqW0iBJUMwMHlfrfGj4Uw8x4CgAKFMgMABFxb4YiJjHaefVBFRvLIA0q5OvaNgDp99yDjhzFIgOiITNyKmuJ621T79+eOJuc9sTQ1O5RWZoGrRTYRIu17mZMjpthtWqhSDEyDAI5k/T/vgWmulQxbWNWmFWd9uhAFpnFvEuMU6ZRAqBWBks0EEGNKiPVc3INo+iHZmc2SABcX1uNAkRSZSDcE6mnkBawPU/bEhSzFYGKXxC4ZlWTzkifoBgPM+IkDN5au1RBdQsASYE8+ewvfEc5lKgQV2dkj1Oo9Lp3X1EEjfSYmIscNUuEqh0+O4dmaFekEUq8RFtJ08gBEQP5YB42t6bVVdqC6tQXcnZQ0QTT3t33jF3A/E1SqGLsNC9R8W3ezc4m0xeMW8X41SFLVYhjsIYn2BH8sdu5wDo9Eb93vmUqcRy9N6dSlQKhJksNOsmABpBNhvJJJPTGq8NeO8qIpEOrM0A6bN05nTvsbd8ZHinGquaZKNNCQbIggT27crYA/9PVqGirVQq5cAL1IgkR7c8MVvU3Ngx5ECZNH4z6zmuMO1RaSA3nUYhgDtA5DqT/PCrNZoAqpBVEkswaBqDadJ/EQZ3tBBtifEa7hkJDa2idK6iATAuo2jflgyitNEgsVZVgL8MACNNuXTp0xMCp5HEKBUBzubZWQso8skamJIsbEiATqBMwxjfEuI8GDhtRBTaTvHaBYHB1XN5cporAEsRoUgEkkfCvObbnrM4qpV1QV1V0ZhBCgRpXlPMz1HbtjrnByOkznEMgtRbGQLek79vfvjOtwmsBrX4eUGx3/AK+uPo1fL6KUsFg7hTJuNx1wNwvLsRNNZQA3MW7XtigehN2P0souuky2S4OKir5mpW2BY3PZbdYF+2NllskaOnUguNAmCYA5zy+mBhxIK2s6SZ9Ou4XcSI/kMFcSrKKfmGsSebcgP2VXmx2Ci8xOFYkzPlyO5APSQzj+XRarmXhJ9KqLmdgBtJ9sIKmfrt6wrU6YMsza3Kja4WIAjrPywXnaopPSqZnzGqtfSpBNFLwBvBY/E25ggEAGYcN8QsyeTRQCAPMLfiB9NuV+t+dt4IGrjopVeQF/b5QfO55zTlc0BpDHywoRoUgE6ZsYIPw3vOElTitVAEdUDRJ/Viduh9JPOSDvg3O8AGtVowpYHciIBuSYBMzHSAcKmySANI1PqgFWIUDmQCATMc4AtiqgTdiGMDe/kI6zeapZdaQp5h8yWHrSA2n+EFTpP7t8HZXiVMlZlKgWAtQaWgwRI06WB6iDtbGJHB61eEpXLNZdh3LHlEjfqeeGGfCI1KhTZW8tdBfk7EySL/CCdIJ30nArdQHCjezdnfn8f1N5kl81XQuDUT1EMomI+Ict5EiO8Y6KVNwHYatPQCfl+U998YfgfGgKwSs7MCQoadQUzpuD8VMgwR7e+NhUzTK7oykVJ0ALsQFZgZ/ZIU3PtyvMijMWbCcTVI1OIzqSnTGliQoN2HVtzCg8sUHiNCn6JW2+oiZ3vJnHaOR1u7VP1bAAwqkLDbBTsbb/ADwj4nmMl5ryrsQY1BwAYtsWnDACNhxqxoX8ppTxJmLuXIpxGmLyu8C+55nbocZvKZtcwWktTy7HTbd2kAlz8RWTsTHWdsF8SrGpRVQxUmNRA/CANrT8/rhJkslSooXNVmpE6TqMASRsAbk+xExIwFWOmNQhrRms4hnqWWC0qK+bUUBAvfuZtvJC36wMY1uIOuqoQG9R9ZSVk/sgjTsOnLlAgzM8WTLOFo6Q5WdPNJZ2MCOYKyZ3A6DC2tXU01BUsykmGeVPSALzMTB5C2GUVNGDFwHS7kqfFK9JgPMIYGYBsJ9udogXnoRil/EFeTV85/NY3gxb35+2AMiKlRmCI2qYGhSxt0iYv9MHt4dzXxvTNNR+KqVpgf8AMQduQBOCamqkB9qppeD+LjCjMevVHqAuv73cdeeNLUpQ4JVHE/ESAwBE2bZhMGJHbbHzjLcQUN6aSkLyEwe7HeJAtbDfh3Ganq83WSwUoVHpAIm0yAZseYDNhGXwmPP6Nu0FRnX4EVeuy1WAc6iUA1AmCfWV1QegIwVlvChYJreo6jZXedGwFmtPsBg8t5ipUDDTUh9AIH0kbmDYzeMe/wDMmpqqIKlS8EgFmG8Ekgfl8sJZmM5clUOvkSFAU6YCkKEHPTAgHmCbEG3/AHtlMwGzLGtTRqiqWFiAsA7opu297b9canNUvPSqGcgH0mRED1TM7QfnY7RbO0uJZjJUAhy4cIvoqAki5m8TbeduuGWWwEiyu2jJvDmROXWqKjmqQulg0MGMQQn3wwocGzFWouYrsreWIUqoFgSSYJIJNr7YxPh7K5nN1aZRGZKcBidgAZAJ52sOwx9jy9D0ANB7R+eEc1Jelu2HXKyfqBEVTM0md2LagjKG0iIIGoA7BrGbHn2jE6uVqRqqsrCZOld+kew2BxoGpgiCAR0wr4hQ8lNSl4B+FW7YQNPPVwSAIPTolwZIWD6CCDMC+4HtHTAb5wCmGqpBWNekepunp/Zm97Yuo1arKQFjWpVNTCRvsBc35npfAnFKLqi03JuANYA1cgWHLe8cp74YdZdV9qjK6eYkkoFYbLYzqO3YWINzy2xTxHKGmQlRiS6l3Zl/VIqwIOkAFySIEDbFho+VQamgLHUHaovPqSNgbfXFtfxTRBNJmCkgCHE3/eBth99pWmJ9kfzB8rm0rUHFOk4pILVFQKahFyEHfry7YA4jmdVWiBaSKgpSJEmwPtoLdpPPDXj3E3p0BXP9mkSLerpAnrsvImTZcZDLcLall0zpZvNrVIljAW8yZ3kSJNrdxgrLYVBtul6Hffnc+gZhNbu1EISzKdRbTBA0wRp9SQNgeu2FHFaC1Mwj+Ukz8IqBdRH7RsIP9TOMzleP1tU1WmRqVI0g2PJNMG033tgzgvE6bAjMFtT6QCwExf8AHuCNwTuBghCIw9GbFvrQ7XGTpSZqr1Uam6k+gkBQAQPQ2xPtb2F8A5zh2pqlMAU6awz1GmygWMRebmd9++Dc9SRmWmtVzpYkO4BQydZMEzMC8AhrXucLPEObQrpSo7mmwS2qYvLSLAAyB3mMMI2Mkmh+deHkxWmT1kqr6QfhkEAi5uSZudlvv8z4cPpsjq92SCCjGT2kK1OBz2235YoWtpgoGIEEluRIjkYmNicdzOXqOARrMmBMabTa1gbYpPQpuhOpRl6FMNpJIkxAE/UzYT0Bx9IGZnK0azg+YU0yASbmB9P5nGA4bLVVUimNRAJC33v2X5AffH0qjlyuWpozCEnU3e/88Sydpi9PNcbiOrXqPTaqxIMEqp2XSIHvtPzwV4f4JQbLUy9GmzkeouAWLSdUzeZnE6demQQQCtxfn9juMIM7RyYqMCt5vzv7zgVepmG147Hw/sSvP0S/piBcyNgp69JPy2wZTy60wqU6IO1JC1mk+tmLX0qB0Ek6cFcH4JSIqlwCrNqILc95mZkbbxY4A4/XOmsVI0ouj5uwAAg76UknoCMdd6lAebBIpo5Yy/rKMwJYNIJiTEgQW2MTb8kdWkRpJIg9TsBy6fUR2w6PEP0eUqDzAGjewAsSoI62Attj3E8vOqqpWLBjGmCZggTOog8hNsUm9f1b7yumalZCtHNeUoF6bVPLUTOwEL9AMJMxTaYYhj+6wI/5p0i198WN5RB1o7PuGWpp36gowPyj549ks41BtSn1RYnlMTYggzGBKBWUmpKnSZQrxKExCtdo95gH2w58PZZswxXSN5IMwqgEgdZOq3uMKclwqrXqa1QaNX6xxAWne5PMb2tfYTjTeHamnMMlOmSBTEv+8pZi0cgdWgE7wO+AT4SeXIeJrr9ox4Dlz5cMp1KIUXknVEWMbYd5evWpU9BIV52WDA+mBmzwAWsPhuVgjT6ZHMgW6k4soVyxAUqRrvF5nYz0I54kdzyMh5mzL24E7oAvo6QY++O5ThddfNaswRVEAIbFQOf0vOHPEQhplG58gYJjFORyiVNVQow1wCGMghYiL7W+eJ8jUy+uarMv4XklpoNPODy/kMGYDzOfWnYiBEydsKK/F6hQupGj8JBmY7g32OFomSGNshuaMnEHYRePnhHl+NSdNbTqN10tIN7CIBB98GZTOUah9PoKsQQQATBI57ieY6Y7iROOJl6xgXAttbC7iXE6QGkw/OB+YjF3F+LU8vTL1Nvz7YR5djUXzaSlGY6tUaYDbWIvc7RywVHePix37R6RdxCsWeiquy06zaXCka5iwncBoI1C4vG+CcpwNCrLoCKyxC7AGdiZv3M4MThTMTSzJV0MEWAFpJP9d8D+BqCfo40k3loJkLJNlHJTEj688UJ1qa2cBLU9K/e9/iZrxIwp5WrRY+YF0hCRB5GTaDGkqSN5XrinxBVc06aagVpknRPNi3P91dI7FsaDxFklL+UbebTKoZ/ErFiP8WpZ7LgDI0Xp0h6NKrSkikYcapIMxMMTqgT98VU95sxOKV+/86mfpZkU6YV6bq2sMWI0lgbEaioZQRtE7c4t7LUGTy6zqRSLCOjaREAC+4v2MdcTyWWptXWm7uVb42jUfxcoPOBz3wKVBq6QxNNWIOuRaTy3EC8dt8Vmwhb/AH+XujLiPEXXMhxC+pnQTJQHcETFgD6epnCzMZwuijRf0knlK3uLyTEn54vy6jWiqGeCdIFviEGSIJIgdrfLFefynlFg5BkenYiDvMEzAn7dMdU7GAKBG/7+ctocUSqHaqNLmGEAlGImzKI+RG2LsyKtWi7oQaSkAifhNj6VJmBb1f74TDNgmxN7b/YdsPOEVq1ZGydGmAagl3J2G0sYkDYRPK2+AdR8i8AGHauvYRfwt2y5/SQ0hWCmOeqbD2F/6GPo3E8zTy2WpKxKinp1LY6iBOg7kgk36xE4zHiLL06NGhw2myEyHrOefMn5xAAuduWB+OIatJSdRqAIqAkhnsBIXqQJvyJJxP8AVRmHJx9IZWbQv512/M0nD8ylTS9jqEjmd+Y6zbAmY43SViNFIR1iffbnvgDgHhw03HnprLCb7C9lGxBEkyOfLGXzRFKpUptT80o7DXvqhjBki9sdQgx4sbuQCTU3+WrN5TADQNgxgDfeefbGY8RatWlYCiN/xGWMix/ai1798aHL550ptoUeYfhmwEQCBub3vhd4lyWrS8kEmWMys94/CT2wq6MGA8cm5jnrM7GTzkz17mfvjvnsrpDKJOjVGoAGAzQwm+9oP0xa61KRKSADNysWMi0i0zyxJ6VOlVgAMVn4hNiB05m42sPfFZ6hN68/aC06xR9QN7wSoMT2NpxFpPLe8kXP8vpgp1QrBDipqgCBpIuTJ3n+WJZLh+oqWV2UkjSiyTGm02AkE35ae+OjFgNw3w/wsNmEHqGpSQYgQRAInczt3jH0LLgU7gL5YlmFhJ9IX/CAIA7Lbog4QWUljSYPUEinDECLAeYfikfE3O42sNDnMgFos29VYMmYB3gAWgdu2IubM8X0rJzYAwQ5VswCjBFEQbbAgmym0zJv/viXmIjKoUpUGnlvFhJHpHWBiHDrRTUHSSCuliWndtZM7k7cgN74f5PIaAC94lpYyV+fbCE1MbtwO4KtAtWV2XUBuSbLbkOd8RzWbq1EYj0IZibEj6HAvFfE6pqpUtLVHnQq3JBF2jYKJuWgWwjNeoyhXMgCLMfUeZk7+/0tjgpOzHx4i2z5+UMzGa1QEWo8b6AT9ydI+eFea4XVd1cvSo6VIgvqNzN1SRI+W+JrlKjKf2Z/FZRyiWIBP9RiVXIhNPqSqeaqNWkDe+1toxUamxaU6P5inN5F0kjOIx6aX/mI5d8Drms5QPnCpSbqpXl81A+4xpRlg5ijRDRJOoRqIIHpg7LOx6jA2botS9NULqI8zS4EAGQRG2w+4nBvtKjIG0d/GvwIj494rrZinTVgvmCdBRoUAxOq5H4Rbl+fPDFLNyK9Sq2nVq0ev1xzLAEAd7+0Ye5bwvXzjD/4suIPqEA/wUwLDube+KuK5OlRrOqsagpqJOkDSSBABG1o2+mAK6CcGxn/ABp18BNtxCoczlv1S6jVUpM/BqBBk9sWcP4fRy5YUbEgAiZ+GwHQHsMKfBeZIFQNZQFYTymSZtvfDipkctXZgUUsdzphuVwd+l8QOjXaePkHAnGenumd4vT87OKoH9nTfUehqCAPeLx7YYUaYekplUqougiQJW1r2I9+/fBOfylOmoSmVS8STJk3vJuxMb4B4yWSmQ6AQJgQQbXIHI9Rt874cG6EsH5hQO3n8zJ8foKmYqOGLO6DS0iJuCQAIm0CLCe2M6tRXZKS3LtdudztyAESeV+fTX8WzNBgoemWJplAUqQASCRa+ksTE99ueMyvDSQhWl5AM2JPq5AksS1iIsYxoWexga0ANj6Q2jknc1SpDaF5XnTpkCLbXtaAb88JzWMggBouA2287bRPLnONHwSmRUCUj+sCtrLQAs2OoHlFv8Vr4a5bgFFvSXGpdjTLErJ/aaFX+Ignpyxxap3/ANAxkhukyvCuGCvU1VCtIAgEpT2PZFEDbf8APGqrcaSgFy2RWajXM7iRd6pIgaZ25c42ImY8LUTVktUoKPTCtL1erE/Co6GL3tzwRlstlsqhCArquwLEs0ExqIvzsBAn64mdzPlyLlIOyOw7f9huSo08tRFSsimsBrJf1NqNjUdjJBuYUcpje0eCcFqVaiZh2BZgTcfCDa3RiNzvuOs5/wAQZhmCQCsMSy2ItpMTzJ5jtjU5XxBRo0A6srajcKwkE3IjfftPbHEEDXeQyI6pa7LeajXi+W0AaLHrMRymeW+MtlvGByyLQ8ha3lDR5k6dWm1xpNxsTNyJ540QzbVgNPpB/ERf2VSN+UsI7HGepCmBDUryZl1nc7zeffCoBW5LCq8SMguMctlrUxqLaogz12M9YGGmY4FrGhtJGmJKmd+ur88IF4oxdaapJgaNJkmI+QPcnD+jxp1EPSbV2j/XCG4uUZBREzef8LuzlG0uQsqSIaB+HUIkbC+3IjAOY4EqgNSWkmkRJZxe/MgnVP73LpbGj4hnUquoCOX3BB0j08pBk33mOeFzZ12FRE8kMp9Reo4AJ+GxWIvuJuMUBM0JnyULinN8DqVSrLoRwmkhLz3LbAR8+18HrkqdBA1SqWWAo06lpgwLlifWbbCJi+LRTJ8tHqL6RpaCdIMxENFgB064t43Up5uumWV/1SJLR+Llb/X3x1mP6xmodtn5SfDOLpUcpROo6LE2newm52n54IfPsqAO8zaWECepEmFnlgB8gU0tl9SrTIC053MWYm95/wB7WxEK361qjalJIAIgKVJBIvuZwKEhSsbEacIr6GkqGWYNRDAmCbLHq+fbfHuO8W9JuZNtE25dDJ78r/USlVdQFYFAASQdhFge8Tb/AGwA7zUFUiw+Gbm20CYmeZ+nPHcd3CMYL8pTRykLDtdt1W0xtJAEqOkxhlw3hxdvQmsKbktpUduZPy+ZwPkOHvXrKhNmu4jl3JvHb7Y32Wyq010oIGA7VB6Rn9XodTEdPw9Tryzs0C2hJVRG1jef67Yd5fIpTEIoHsMWzfEsRLEzzXys2idSCUFUkgAEmTA3OB63C6btrZQW5HmI6dMEvUCiSQB3wm4h4kRAdBD25AkA8iTtHbfHAE9J2NXY+zAvFmfYsmXVjTR/7R9vTcEAx0ufl1xmloefU8uig/d6ACItsNzeJ32EyXxSvUzA8xvhUehiIPOSALX2mBsMP+DLQylPTqBqH4ryZ6dBE7dZxf8ASPfPTB9RiAAs/nxMMyXDvIoFNQ1sCSTtMfkMZzhPimnRDs4X0gyQG1SBeRsLifbpj3iDjxqEE6koiRO2qwmJgnpbvjnHcjTOWpUw3l1nAqNEKdIH4o0gDkJBPYnAC/8ArvJrjNf5P9v2gvDOM/p9ZmdlXLgAtJHT0iY3n1W2jHuL8YevUajSZKiLYOIJ5bGd4sTthVmeArUqU6dKoRR0a3MCH9Uem03g3PTGt4FwuhQRkAiTOlh02gi4jDmhuaH9Xj9oD4D8/Ge4bwxyIAVY/aW46GZ/lgLN5UgioBTsyjSBIkkSVYQdpNo74bcZFQr5dEKPSSC2xYgkSOYB/O4wjSpUDolfUGgwWgi2+nSAsdbT8hhQb3IoS3tX/Pn7QrNV0BgUxLQdKLBMzzmQeUmB3OFfEM2cvpWpRIpuQV9esgiNgLA+xJvviP8A5slEr5lFzX1EspUyTJggkxpGw6dOseGirnM6KtUqFoXCi4EgwB166uvyw9VNCpxssNAePXwr+Yx4dTzUah5VNmE+pQWHSTMie0/W2PDhy1VplxAXUtQOxmRb0fhPqHPkRhjxLiPkgkKWaCyosCQBdj2HXuALkDC/h3BjUDeeDUeSdLToWSSYAtJN5/LbC33keVjmdfDz953jNbL06UlVNNeXfkJAscKeGeGXrnzD5aallVX8K/FLMCCeQtc9cNeKcKXL02rUlWk9MFjo2IAnSRsQYgz1wBls5WCPQyyqSZAqDdVY6oKxpkEkC8bWwwutSqE8PYP18/8AYG/HhkqwVapdDOtQSQYgW1SVkybE7DGipcdKqAKbKIBAOmQDfnfnjLcO8L11YVKlIu2u/mHUzdzeIjacH1PEGcVmC0GAkwPJJ5k744i4cqo1Vs9zcvyefVS+t31ED1LvIiQvSZPynGry1ek62uSB9x/pjCcPoMugkKUjaYPfefrhvlqj1DNF7JzZtV+0qPzA98Ky3Ez4gTox/XqBBKrqIIBUEWB5xbbCLNEMWLs+sxARYKJMgG8E/e+JjNuKpWowJCzKGx6yNw1gPkPlSH5kdST7z+XPAAqSTFXWVtl/1kuwCMogRJvaCevU482SAFMp/aUgSpOxvMe24xOkiT5gZhqAPwa/YjtF56Yo4jmNCwsSxlQ1hPcx726YaX5GezXG6mmAwpszWnT6YknabWFz+ZwVknl1Vl1hqesAD0m4EsTsSST9esYN4RSQksqrJZhMzIk7Dlb7YhxjNqxKKG0qI9B+JjspIEKvWDMDvgX2AkSRZVRKuJZwMzEiy6QQDuQNUD3JAnt3wuzUlFALKRBPWwn3+nU4cZXIK7lUMBhGszOqAJjbke5wp4xwx6ceZUTWCLWYt3gj7HBWukriZbCzacAyiqnmANNQBjqMkWsNthOGL5hVBJIgb4wI49mSFHmgQLAKonpqGkk+wj2wPVzZYzU/WHcl23PZdh9sT9USdzMfQ2diWP0/7U21fxHQFhUk/uqWj30g2wqr+MbAIjH99wVB9l+L6xjP5nisLL2XfoAPrBxzKlsxBpKWVjvtPcmNhhhjA6yi+i41/V94RmvEFapMmZsEUaV9zvI9zj1KgrQajGoeSqIQdpNzzkgYPynBkp/2vrY7LNvkN/mcF5qhAJamQRttpAtvb5Wk4NjtGORB7KCLqbF3IYiJBtYW2A9uQxdk6xWpFOjTJ3GpgWaN9ILSN/ijA+a8YZWjSqF0UVEOlQYOq3xR+yJi+8YVcOzNWpTWr5ermg0ACd9SkLZu5OOomEIzA2K7bjPjFXza+iov6xU1sAQQgG1rxc6t5264knBjSp66lXXUL6w9c6R2hBJsI+K/thZTqVvNl1aXJPwbx1ebweXL2sZHKVP0yqahFREQsRNhYQN5gXFumGqOU4gC6AHaH5aq36QpNbWHlC4gKCCSiKBsILATzvvbDynkk1aRMnrEDGS4jlwi03p02ZKqyykagPcjb3t74ZZbiFRaagqKiRJMEuogm4karDe3tgMvcSb47UFDNaOGgqylpnf5bflhZxPh4nS66kMGW9QmfqLfzxdw7PBtOhgyuJEmfmO8csVcTosIdmGnvJPyA598SF3MScleiZkczlGCtlHYBh6qdQyZB2ieYFiBOK+GeHXpks9Z6Rgn0ggt/i/njR8Sq6jl1CgydcteYBER/iHyBwizfF6tYuKculP0szk6BG0ASzt8o64sCSJ6aZHK614wvLcJAT8RZwxNVtyDAEEyY53IJJFsG1+PeWuomlHM+YVJ/wAOk37TzxTleHZ8orBsu0C2rzCSLH4SoHyGEGS8Tj9JjOASpgaB6QOoG+5M4HWIq+tvvX1h9fiVbNAos6CIK06bSwM2Dt6R3Nu2ILw+rSqaxRY0jBcM0EFPh+DUdP8Ah/1xpw6uutDrUjUOhHbvviup8S6CwJIEEk/1vznHconrdcQNRdwXxGa1dlbWupZRfSVtZoZd79cF15ZiQqm/Pf8APAvFcgistRHFOpr8tXRfjmAZXZr/AFAjpANTxUVOl6KswsWVxBPbUJ+uOq9iMMYc3jHygFHVTcs4OmASQNUyQoXTyI7CCDv10HBmDUUZVUE0wvzFp+o/qcKs5uP4/wCQxLwf8D/P8zjjtbjOOSk/CA5ZyK9cEAKnpJ7zf+uQjDei0qGBmROkjflE4xfEvh/+7U/zDGm4T8NL2P8A1YY9JpyYwEBElmq51pRpamqDlYIPe2wGDA1QgqcqNf4mStccxItc+98I+Df+4L/Af8owz4T/AHnNfxfzbAMz5KQgAdvf+DO6XupyrgdZFuoAJ9U7n54lls+pJplWQJB0nZY2mBbeNueCPE39nS/iGKc58OZ/4Q/IYANiIMnLVfeQ0mohFEM8QyhW0kEX3FyTyFoG5uCTKOum4/S8uWESrK3wzvMxLW68u84j4R+P5n/PUxfxf+9p/XM4F7qKW9spX8y1eGUKi68vUZu0Xm4jlebXxHLeGwCTrLaT6tMSNrfIb4VcB3f+D+eHPBP7o/8AC2AbHedk5pYDSNXjHDKUzUR3H7Xqg+0EA8pxaniZWEJpCkfELkRzg9vptj5h4c/tc1/h/wD2Ljc+KP7TO/4f8tPB4i6h9SpbibJ9594H5llXitKRVNZAAJKfExF4BIBAPacDDxCK66mamQqsQiMdVusDbqbYllf7uvtjP0/74Pl+RwwAmhMam/dHXCfCdOolR2Dq7SpLoG1QRLaSYIaLEHbD/NmjTotpAVVEqG9unSOWM/4W/tafsfyODfF3wp/EPzGAb5VM7ofWhSZLM5lqz06YpKgUkkySS2lgIABOkTqk9sF0cgrK4qKWcAyanobp6SJMfO84YcJ/vR/hb80wfx34af8AH/I4mX3QkGzUwQCoibItU/Vs7Mumy64BiJHpGw+8YGqcI8iutSi8n8VN2/asTJiVMkQbiQcEZT+2p+5/y4o45/an2X/qw4JupVWYMFvREhQepSVVFJfJVrMCSUU3AJA3A/F7SBvh61YmnIuYHqXnB3ifuMeT+70/65rgHhP9m38bfnhbvckx5Dl4GL+OZLWC6BlzBESCfhiDPICPvhDwOlmKSaWy5dA2pXVln/lJ9Q5jbnjQ5n+71/4x/mTFq/8Ayfxv/mw96mkZCE4EWIXwniKZkF11qA2klhFxBtDEcxi3i/hunVRkdAdUnUFuGP4gevz98LfB39zT/i1f82HHir+7V/8Ah1P8hxP/AGoTK9rm4qa39p88yj5jK1ArU6jCmdTFT6CgsSItItfeJB3tuwQo1qQQw1TN/vv8zjD+Cf8A2/Oe/wD0HDbi/wANT+Jv8+K1yM3Zl5vR69Pj0kOLcY0lS50UgAVBWCJEAmJ7kH59JJp8LyrjUahYm8yL/wD44S8d/u5/4jf9OHPDv7Kn/CPywToagIoCjU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9272" name="AutoShape 8" descr="data:image/jpeg;base64,/9j/4AAQSkZJRgABAQAAAQABAAD/2wCEAAkGBhMRERQSEhQWFRUWGSAYGBgXGCAeHhwgHCAZHSEfHh0gHCcgHxwjHxsgIC8gIycpLCwtGh4xNTAsNSYrLCkBCQoKDgwOGg8PGjAkHyUvLCwsLywtLCwtLiksLCwsLCwsLCwsLCwsLCwvLCwsNC8sLywsLCwsLCwsLCwsLCwsLP/AABEIAMkA+wMBIgACEQEDEQH/xAAbAAACAwEBAQAAAAAAAAAAAAAEBQIDBgEAB//EAEUQAAIBAgQEBAQCBwYEBQUAAAECEQMhAAQSMQVBUWEGEyJxMoGRoUKxFCNSYnLB8DM0grLR4XOSwvEHFRY1QySDorPS/8QAGQEAAwEBAQAAAAAAAAAAAAAAAQIDBAAF/8QAMBEAAgICAQICCQQDAQEAAAAAAQIAEQMhEjFBUfAEEyJhcYGRscEyodHxI0LhUhT/2gAMAwEAAhEDEQA/APtabD2wr494lpZNQ1XUZMAKJPv7DA3EOOE0z+jsCwAExMG0WOPnWbyNY1tVb1hyPMdyZA7dgPzOKIl9Zvwei8tuaHh3n0Th/jClmdQpSIBEsQPV03MmL4xnH82WqEUcwoZIFWmjCLzB6EjYgXuMK6fD6LIDSNR6ajSXXSsRA0mVI2m4E3640vAaaUw+jSWNyu7RA2YgQoEWGK8Au5sXGmE8l+kytbPHSjFpGoh4uRsR8jf6DGi4NxBq6qy6JZLsQPRBsW9QZvTAgCPTfYYn4hp0fjUCXiBAgAEfERfmRHfC/hfCqqKSB5VMMNSi5iAIVl2Goaj1mD0w+iJUsHS+hjDMZSqhYK6hHBLMQW9ZFis/hBAiTP0x7K5UaxTLAkCXZZLTpn1CYE/tXZjzx6rS0KqQz+vUsE+kQO0CL2MYd1uHKmpqmqWiYvt2HIDl7dMKTUzsQJmvFFSKKgNJLDUOoix/MfPCXgXF1yup/LLkcgYnpJg2F/rjWcU4MlaWIYHZZtpvOqDz7dDjLZ7wVWmVdH1dIQdN2IE4IIqptw5MZx8XjXw/mmzGqrVLAGQoF1Gm4F5kAkz8sVcR4H5tXUrqAT65m3sB+WGHDeD/AKPR8tDqJM6zbe0DscFpkKlNCzKF3EmJNtxaeW9scDE9aFYlTXYRBW4b5IUUV1H9on7iRY/1yxV4mzXlLTq63lBZdgGI3HMiL36jrZr+l76YLBGeWjT+6SLTLCwBPM4yOZ4dRzDq9c1Fp1GPrprCljB9Je2kbWw244JbbdpQfHlQ2aDFwdo+Qt9pw74B42879XLIdpVNQIPYX/1xzLcEyeXqlBQWtTAl6tRm+EjdQIAPIbknbfEqLjyzQyWV8rzTpaCXYjoTHpTr1wihu8JoiiNfIefpGDvTMK9QZgO4Fh12YztB5CSe2AuO8KXy6NJKdIVHfywyAmIN4LANEtzAiDHUi1vDLUGKtJexIpzabbxv8sDZ/K5mmoNRXamon1E2uBI5i8C+HPSMuNQQQ01uR/8ADjJBAazkMPil4v8ATAzcKpZXNUDlmZlJIaGmY57WG4+mFvh4NVVtNaqqr6inmkzfkCp7c8aheAikyvVcu/Y7dpWOm4A9ueEArrMxLY2Idr66jPM0lH6ykFZusfY4spyQLgEkFo2Am8YW1cqoIKUnJNy0kH6yCfridGgWLaCRyIcyDyg3n7n2wKmYrrrD6qCGdmNRCPSFAm9rRuTi3LH0+XRJFoZo+H90dX5HkPe2EdTNPDUrJoHwAWjkREAieo6Yb8HRU8tFVhppyrR6YPKdtWARQk3UqtmDcQyLIHMeUFYaSHnWPTB29DTI/OQcSy0NT/SFqqZsSqeoREiSYBt+yNsNPEgnLueWkz8hP1mMKBX0JRoqB+s9RgQeRkfXHA2JyMXQH3/tKvOqmrppJ+pK+pt2LH9ok2jpf+WKKnh2tpd1qAsDKDSJHYxv88aXhwDIGClOisIIi2BeMhNI1sVDMBYx7Y4PuhAuYhqWJuH+JiiKtZA/720Eb+3scdqeKaLMWZH1XEiCPrIt2xn+O1KCOSrVPNJn03ICmRblqsfYAxgPh1QKQtWlWWmb6mUlr9wu3yxXivWb1wKfaK+fhNFX8QhabMlMmpYKo7wO0m+2HWVpBEVdKsQLk7k8z8zjJZLjuXpL6is6ifheYHw/Fz3BGNHkuLK6K3nU7jrH25YVh4SWbGR0U1D6ucTVpC3AuQLX2/1whq1ajuGKqCWIh7CIA26RP0OJcPzGo1HALH4J/aIgap9gLdsD5yk4qCmrtEN6puNxbkTf+eEUVFROJr3QXMZF6SOilVpBybLECJmee/2wRVz9P0NTY1ARoZI6DkDsece+L6GVjzNVP0NEljJYiBBB2mAbdTgKpQlR5QC6TcEkL8yBeVvHbDygoy/ILSR2Mi9xJFjzIWxiYvsDGI1+LogqFVhmGmQIJ6lu9564nxWTQZkWUkQRfUBIJEbdPkcJy1PyVgVGdpEAhomYtMyJBvHPHAXKY0VtmT4R43Sj6QDC+n1XuBMzvuZiT0tjU5XjrVUFRbqzesKLqLXntvj5hnuEikZd5YXjoevufyw/8GcabzGSfRpMibTpt77bfLHMo6w5fR14lgNzSZ/M1KOahpNGrZDb0lRsfn164Fo8QfUWekVEAs7ECxuRPbacFK0ZZqwRdbnRWvMaZCsF21XEnp1xFuHuGQiSXChh8QiRykhSsm4vvgCpmU6o/CQbjtNSzM2somqF/ZOkhgCJ6XMfF2xdx/PayzyfQp0ryna/sTM9BgMvRupRdbH1QguFvE3JkibQBAxPj9YUUKpJNXUid5tMWj0k35wMGhcdU9oeMEyXCUrOprXVlDsoMaohVU9FP8j1wy4t4siB5QNPVAFRAVhYjSsggAXmNhhNx3PNRTzKciqPShtYrEz/AITI6E4Ay2VroKeYJJA5ghlIaSQWkieRWPfBqzZljiD0z9OgjmtlKGZmS1IKZ0UtMfxKntvEwJxdVyiIi6M6yiJCkgSDefQL/OIwmyuap6xUpBqekGSsTJtquQfcchzxZlCanoUgxcKUuY2HxyxIgw0RHbDVGZDWzoeffNNw3iNBISkTWgDzGAZm5yxbYRa3OcaPOcJStTZCg0uL956YydTYaUVamz6B5YSxJsWIbuZ5e2C8l4gq00Vq7AI/wsI9MTuouJAsO3fEWU9RMGXGxplO/vMnw3hy5XOikWJTV6eUwyyp+2NvnhRrEI4YlhcKDOn5bXxg/EPE1qlWpl2K1GfU++y2AvAt1/LG9y+dNSmrmBIExvPMRvbDNepp9IVqV269IwlKdOmumeQueVt5ntgPM5cSW9KMOtvre+L8jmytOWU6AY9W8TuJv8t7YW5nMKGmqAEExMmfkdz7XwgG5iRTZgvEMyNdICNYMExaCDIvgjgueKQpKhQTJcwSOWnkfabYhm3asw8lRMGEO4n8T8lnYCZ+sAXhXg+oEc5mpqkkhEuOfMjD6rcuePCmMZcfz5zCpRotdjDAQfTIkk8tvnOCOJaadahsSg0k+/26E/LFVOcuQoiCsoCotcA2EC0j64HzeYp6yjNqC8mEeqb+87zzwoHaTAGgOm/3j6jXOnU0qBJIO9v5YReJs1rVKaGdV4HQc/kJx1cyGWUr2uAgMmNtt8D/AKIyteZZf7Qm4HNYG0fnGOUUbnY04NyMTeDqINwVZpPmAg6gbgd4sO2+NKarBgJEjmN8Jc/weoav6RlAo9MPeAfeLmbfTHPIzFVv1+YKKNkonQD7Rc/PDne5qyAZG538u490YtlSxJqVEYEfC4JPtERhb/6XypvqieQqWHt6MRPm02mm/mpMRUkt8nAk/PFyeIAR/dWflqVgQYtY/bB3COY/QfoQP4hfDaahfQTpX1fD+I/lvt2xzM+Y1VUSGYIZKmwJJtfnA59+mDKZVgIUho3BNvnvPbFGWyMa5Yyx3nlYD72OJyAPUmU1KD0yrOqmo5CkhbRa3+/bAfFs1TQL+tplWMROm03IM3giw5Ya8Trfo1CalXWQukLCgAgMZJiSXMDp2wi4V4IXMkV6zIUZYCgWAtt0P0iTjr1cZCOPN9D7yT56jRViMwsapYFtUi8hVFwZOF2WdWp1K1FqZamZUauRO+kgFWHQz74nx/wplsmorJLkWVGJgsZj5CJPbAfAOE1PWHpkhqfrgc5DDT0MjDr4zQpXgWUn+Yv4nkXaoXKwD7mCYnlvht/4fcKqmsr6YAJsBsLyZInUdp5SSMPcqq+UPQ22xsWG1jE72/2wfwzP06YamkqYvpEb9x9LdMcx1BlykoVUTyZE0tdNXZgFCPJBJJG5n8RvfAmWrm4KkiSImAQIAjudUH2wwSgaieYqmHIXTzgbE4VNlXoZipRfSdQ9AHTkSYm+3X6DCjczKQdE7kuIaAwcxK+n2mJ+cc/zxRxWqhFOokAK6fF+96Wj21L9+mJNl2qNVIka1mDuGUx94i2+M341zLJRy6kMBqOsm94Akx1HL3w3QXNOMDkJ7iZOtgwYJVGqibXAMBiAZgie8bDpaeDtRkykQpNSqNY2kgJB5mJgm3ecbPi/hqlmaVNqPqCoqK0Tp0gAE9V5EDrPLGN4lUqgeSw9VNoIkluw1fiHSeWCrcpbDl9cOI14iA/pKqx0kjUsEhdKwRfe56cu2CMhxO8tYCxZRfn1NzAtHIYBp0wQFOwJ/Dz3Mcp9u04tq55Bc09Sr8KzEfDJIWImN/zxSaWA8NzY0s1RgeYzFIJMD1PB7CwMSevXCvitL8THSjt6VJYkCDAmZAW0nmSN4wqo5lqThWGgsVBXpqj0kAb3ggQZnY4jnax2vtBuTB7SOwHK82wAJnXCQwoz2VzLJVVnJ1BlAmDEG3xWItztvjbcQzNSi8LZm+IBdQLgCQADMnqOW+MMOCVDSas3pVULDqY2gdDIv0xrvAuYSbSWZAXZtw25F+RDKRG4GEbxg9K41yG67SdOpn6rEBXVQvRFPbcnFVKmgDmozGqASTUPq+RBgi0ek/TG3z3E6VCkXchVA+vbucZirkqmYqeZVXyqYWAgALlZ1GbaQSYJiYiOuEVrnn4sxayRQ8/WGeHMqiAnX6hZxeNUmDfe1p54dV8wqKSxAUczYD/vhDS4VKxTq1lURZwCu1tIZbfLCji+XaoaaM7s/mFWPIAAklQLD09rYHHkesn6oZH20K4rxpSxamHcjZaakxMXNrSQIB5e9kPBuE5vMZo+fScU4kzIBnuO3LGt8J00SkwUloJ5W+Q+XM98BVeIo2bplajaZKH1HSxaRZdoB/Fzm1hJYGrAl0yEArjHQdZevAKJ1U0p+U8Wcbg8jO59sSynEHJekwUldmVY1DY2kwQbQSdxgrL0Sjl2fQi2gwJ+c7YGy1U1j5wXQp9KRHqGqST0PpEdcCS5E9dj8zlddb2JUbG49UdsV5/K+YrLqAULuRJBBBkd7f79Bc3lIhQzN0IvJO9+cbYhmOOUaMJVqrMepR6v+aJv2w3wlAhIHGDHhEKURi9T0h2ClfSbiDqA/CQWnfvh1TzAj+xUdtH+2B8lxpK+koxYGQBBtpv7A++I1M5WJOmnTCyQNRk2tMhovv7RjjZ6xTd+1D6LhfUCfciwi3ywt42tTWGQ20wQGgg3In907fLuMOs3RhQoiLbfW8HAVSrT9WtCNXpNt4uP+/tianvFVv8AYTGeOuNUqopLSdi6z5gghCYFxe95v0x7h/i3NFVC00YC2wAPvcfbHeNeGVWqEVS0+oXuQd12vESLc8NuG5UUCZosBEloELt6VBiDeQec9sOAJ6JOJcYA34XPJRqs9OtmnQsQQtGIRAQCN76rXmTte2NJk8xNSdMa1BgbDSIIDG5+lsKcrX8x0LITZmUwJ2AF+o1b9ge+K+H8Zy/pS7MohQ1502kMOZA2IE+5uCNTEwZxodPCF8Wy1Vz5xJQJ8SbhuhBmxHyBx3w1kCazJUBjTqBPOfxTz9jh/TcOCDty74pZlp1VMQZUTsCNo+n5YTlqpAZW4lI5TLxZYUdhfGb8ScHfWaquSDsptB7H+WNUpws4/W0oDBN+X5+wwikgzJgdlcVMT+lNTVqzeqG2A+Uf10OCM3wKnncu6OpQVLqRcqwuLc/4TBg4JbJhwdSyQQ6HlqW2w5EW+ZxRkeJ6sv5Ory2IJAK7Qbnf/eMXOxPTZif0xN4L8UVMk65POGKJJWnUI2vEE9J+mGXinws5YtTDE85IuB0PYTvjP+McgzUjAsGBaJuYPqgkwtzt+7g7g3iTN1qaKugCmukuxJBA/cmC23X5YABBsS4xsG9djoeMSZChoqS5n1iVMwQDeYwTxU01rsaQVVUlkbTZvUCDB5jcSItfDRs3nQrJVy9Ouv7TqEa37LLDauhN+3LGdrZiamkoyQfhcyfYwo39sVBmzGTkaz+xsS/P15ZKagEiGmPUxn8R3N+dpwe/hqslEVipSmQALjUSfhEC92gR7YO4fwqo0a0ZKYvBhQGtcW1MbQAeRIm84YVHJZFWsz+X69ChtI5bhoU7gEm098cW8JJsxXSfPvFx4c4pfo2os9ZgrnlTQQWQdWsNTRAsLThhxDO+Qmsk2MKAZvFrxMACAthAxZwxKVMEP6mM+pWgLckAzFhI6XGxMDAfGcuXp8hpg33MyJ7W2nqe2F6mZrDZKP8Adw3hPCqrVUeuQ2i6KxJnn6AbHu94m22NNQohRqYSxvpJ27YUrxpBTULD1VCiG9IBgSSxG1tt8UVatQ3c0gtQE6yYAHOxqX+RxMgmZHV3JLajDMZk+ZtqqHZAfux2UD8sC5zw6WUszMXmRotewsYmw/7Y9woClDeZ5k+osizrnY2mBeI7fSjiHHjmH8mn6VFqjEw2nmFHIkWtJ9jjhd6hUOD7HTuYtOUZ6TlPUFDS1Sq5ECbAaobY8gvvBxleH8UFLMUa1UyuvUyg3EbfQwY7Y+jZimTTdKS28uKakQJIiMfOj4LrNUKtRqaj0IgD3NvvhwbE9D0fIrKwY/v2mv49x9KlSl5DeaRdVRgZmJ1ASR6ZF4icMuF5X9HpHzTHMLIEE/cD74WcP8ImiPRoomIJvUb7qPscXUPDKGoDWqVKv7pAVZ7gE/eeWBqqmQ+rC8Qdfv8AxKMxnqmYYrlQyr8L1iLC+ymJ1X5fbfBWS8HZdXIalrgfGxkHraYmeuHVPLrTGmAF2CqIA9o64zXHeKM9RUo1CFEj0gS3I6bzFtwBtvzxws6E5WbIeGPQ89TKK2Wp0M4BQX0khXpptcGVI2vY8o+eC0StyydUC8ek8j/FgngvBW8xa7EKoBKKhnexk8zvJ/7Y0X/mUch9MczdhEzZdgLuhsymkq1KSsjA2g26b4Vwzw2srzAkD7YsytJlOpTpRVgCPiMHry2viFOqILkEQLg8x29sINRFHG6g/iMAohaJDDSfz74T1c5WzNVaStpNU3bTOkKJMKesc8FcUz5rVkQEhQmrbqCdu8CJtz54UecNashamSNSnYrqC/EPntAkAWGKKNTbiQcQD1on4Qvg+erZdoJR1UFQ8TpPwm42gkSD2wLwigxzOuAWk6tVpJ3AMb3i3TDLhYestdalIKqrrAWwZmIJAAjkJ63FzjvEGcpoRlVxAPUTffv1wYedWKFnRqNOF5irTquHH6uCwESy2mABJJBDCBhvU4cvqdR6m5yf6gcowjyeccgsEdNBKFmuHPWOg699sPcpxAOY3jmY+45HEWuedkBvkJTl6lSirQCxJBhV5m1h0HywIMxVdmWsdTAah6SqoPeTJ/0OGtfPUwmtjCzHz6YT8ZzGjUYMj+zMjZvigDnyv17Y4bipZPTcoOa9a0wLtvHS0kdNuePVqIrVQFBOiUboZMx3AII/7Y5kqXlp5jHSxA1E8u0/PlinL53zAooqh+IAuzKpP7IGzMB2gdZOH+E1Edx0jXLZSkysr+noTuI6f64VtwrLrWim+moQTKCUcbGVJie4IOHPAM+airC+XrZlKi3wC8b229pPvinjOeofBRphnBlyigkQStzvv+WFBN1JB3Vyu/x84CMvWEovlEEWZiSF+0k9vv1Cp8Nq1mQPToggSXKy1/xBIFwLeqb9QMH5nJlfVEwASSplQTHOx36W7xgjL5Wuxim2kFZ131EyZ6DTEbD/AEw1yvrOIsVKaNGnSLu7agSFDv3ERAED/D9sSzNfRRhF0qCqyqkKATcgftRYT1nFTiyiqjghh6Yg/wARNoW0yemCctllo6GRFA0ldZb0wSTq8tdKSTedMxjpMne9yjhWSd4CodAYsrSZIjaXHO06Rp364KqN5bAMFJ/dIt2k/wClu2J8Rz6BAiVzUdj8M79t+fTAqZgrFoBBBB5GwEcuu2BswbO5flKCq+ilTCgmWZVmC15BYtbuMEVeC0WpzVlzdtbfF/Q6YWZHivktVgao+JAbiwg6btfbHcxmXrVWGpkVeUkTF+YErNpHQg88dRuAq3LrUIp1mZIHp3VWAiNwDG1ul4xmq+WzNDMfqIrEqGb0ixUxO4v35nrjTZSrJenBkKWE7QP6+2AEr6wR5svIhQIAXeWPPDCWxvxJ0K9854c8R1K9SoK3lhUWSQCCDIHNj3+gw+zPGaeXTW+lBsG3LdlAkk+2M7n+B6G89HWjK6WgAqwtYg+mdvmMW8MpUqM1qkVqqWDM8wOQVQCF9pwCoOxBkx43PJengPNff4Rfx/xzmWvSD06a3JZQC/v0HaZOGnB/E1WvSBNNaZidRJNidwgv9WHzxdVouy1CadMy3w6h7mbWj+umOZh6SL5dipJYA+pmvPqIGw2A2AAucGh0AjMcZUKqCL+J0HqWL1WqGdK6vLAG0lV2G923j5YN4B4aFDQ1QzVgk6SSCIsLiIjlt+WF2S4o61mYpqLfhVxfoOltuvbB9Lj4AAZKoEne8WsBAi28YYhqoQ5RlC8B0+Xmo98wD0mwA7AdY/2GMwvEm5PI6u8MfcC30xDiOfZ4QltFgWYAT/COpB63xwZWiBdQOwUsPrN/fAVa6xMeIKLMbLX8umjM6iYGlyN+gb/+vrimtm2COWuIJGkEStwJNoE26774oy9EKVVkUqYYajqv8/f74e8Iog09W+ok/UmB7ARiZoRHpNzJPkvL/WAFBE+mmWKhgFOgG5sL79r2x5OFU/OYetxp1EvsdgSx5MenKMa/irIAAzKrNOiTFwOWM7muJIaDkuL6gsekkgQdJmYU2nv1AlgxMomVn6fCRckOGWrCqeRAPMBZJFgeQ64vcCoolPUbg8gdr9u3PGWRXIAWsJZWYojQ36tSSS7ElgsgQCLsehw84BUqutFWGlgvmNDA6lYtuBcHmJvI74YipRlCi/fL8vTrUqX/ANQQWJIUXhVO295P2nvg3h3ElkU6lIORfUZ5fKBHScX1qjuSdIcrdORvBFz7fXAPEckaqEujAariRLRsRfb73wvXrI3YpoVVLVW0UglMC+qTzvz/AJd8VjLvSILKGN7j229TGSeQHQntjzqutCh06TOlwVExA9QEfLtjmZqOzHXpUbBp+AR6oO0n9oxA5bYEAvoOkIzmSp1l0ktpOwm8xYz/AKdBheGTL0fLM/GaSnkocBmLXFlvcnB9bhzhSlRgVf4GpmLe9/5yDvgTM5Qhf1ZADyXD+pT6YLH96Pl1GOEKmxxvUnwuh5op6JILMC/MA2MEGACsyYkyL2wTlsr5VR2RkIkkguFk2iZ+d5/PFnDcxl8vlEVSDOwUiXg3gjcRvz3xOvTfNPogKsWKEQBMgsYvO2kQN++ATv3SbEkm+kpzOb88wh+HeTYmx0zEQNyx6bdaMxnW0inRbWurTVAHp0j4gCTIvYAEm4w7qcDSkgCAtG4gXncnphTT4eqrqVZf4V1GVAnYDvAmegxwIiqyka6SOe4ga1VdA9CsVZgQDYbKDdpNre+BeNZrSHC6WJ9JWJAkbEdPzk4nm6FYAsGZgY9AFgRzBiRN+f4ROEnHKFlqbE2abaoJv2ke+HUCaMCAsBEL0HGjUBLn0woOnlveF+/1w/fjDsEEoCFn1SASPrc2thISxaWZomw0xIMieluZNzO2LaznUAlQeWxLASDF4GoAWa1xfcYsdz0PVBusbZPxOfNBIgbF/wAR+Y5dvvjSUHNV1bRrZTLEtyiYM8rAwMYSiSzIHZmABgTsNzHL3xs8iQUBpooJUtLNAMD0zvCmPi5QcTdamb0rGqAFRDqFep59Sr6YIiR+HkF5yY39xhZxXxH6fLQnzqisqinTVgGEEaueuLW2uThlUc+WCKRYagGFNZknTcC1pO56fPAn/lTu7I4qLfUajFAKimZVoWdPI3BPykTFdTMKlQbI6RTl+GVnVF8tGCJp8tmnS3NpDWJN+vK2DctktLFqjCmLRpkQBPpG8mLTM88MErrSGgQtrhIJMzyBkz74CzatouXqELYkAEAnYhbbW25DD2TNHNmPhc9meJW8qFp6fhMXOxtpO8dzhbX1NCgln2IAMNMm03JnqI/nYhDQGZxeFgAyZ3AseZ5HfHM3lV1LHnkt+8APeNE37BvtOGGpVAFg3GfCr06aPqYMRdW027WJI68/lfAvDsy41U2YMT6VLHmDIhuovfsMORRzNUGl5rBIg6iF+RlAzRtsR7YIy3hynR0sXXULCJNzzExf5YPKhuEZaWnIJ7VBqqEgiBPUkSBAm/IxMYBanmGMoFCnYbQPrh75WtTTFPTDEB2HaZW8n3MRfFGWDIoUNYDkf9sAGKmShoSWcoeQDUYEuRCSZvFo6CeXY4N4NxumtFVNiBEHn7YF4jwGo8VA2p9QOk/CosTE3tG/PtthZnsh6yFRqrBgJXkWF+wMfTfEwAw3JqEyrxJ3G9biiZhh6QQCdMiSTE2tAtgTPtQp09FVQq29CgCASCdhIJJmwGx6YozmYhU0KWdBoVqYBUORBiWCkxPpGqOeK1cVBU10EpimQARVnUfigR8TQeU72i2CBOVAD7vjuLeD5lFcDy6aK7aUqFTrqW0iBJUMwMHlfrfGj4Uw8x4CgAKFMgMABFxb4YiJjHaefVBFRvLIA0q5OvaNgDp99yDjhzFIgOiITNyKmuJ621T79+eOJuc9sTQ1O5RWZoGrRTYRIu17mZMjpthtWqhSDEyDAI5k/T/vgWmulQxbWNWmFWd9uhAFpnFvEuMU6ZRAqBWBks0EEGNKiPVc3INo+iHZmc2SABcX1uNAkRSZSDcE6mnkBawPU/bEhSzFYGKXxC4ZlWTzkifoBgPM+IkDN5au1RBdQsASYE8+ewvfEc5lKgQV2dkj1Oo9Lp3X1EEjfSYmIscNUuEqh0+O4dmaFekEUq8RFtJ08gBEQP5YB42t6bVVdqC6tQXcnZQ0QTT3t33jF3A/E1SqGLsNC9R8W3ezc4m0xeMW8X41SFLVYhjsIYn2BH8sdu5wDo9Eb93vmUqcRy9N6dSlQKhJksNOsmABpBNhvJJJPTGq8NeO8qIpEOrM0A6bN05nTvsbd8ZHinGquaZKNNCQbIggT27crYA/9PVqGirVQq5cAL1IgkR7c8MVvU3Ngx5ECZNH4z6zmuMO1RaSA3nUYhgDtA5DqT/PCrNZoAqpBVEkswaBqDadJ/EQZ3tBBtifEa7hkJDa2idK6iATAuo2jflgyitNEgsVZVgL8MACNNuXTp0xMCp5HEKBUBzubZWQso8skamJIsbEiATqBMwxjfEuI8GDhtRBTaTvHaBYHB1XN5cporAEsRoUgEkkfCvObbnrM4qpV1QV1V0ZhBCgRpXlPMz1HbtjrnByOkznEMgtRbGQLek79vfvjOtwmsBrX4eUGx3/AK+uPo1fL6KUsFg7hTJuNx1wNwvLsRNNZQA3MW7XtigehN2P0souuky2S4OKir5mpW2BY3PZbdYF+2NllskaOnUguNAmCYA5zy+mBhxIK2s6SZ9Ou4XcSI/kMFcSrKKfmGsSebcgP2VXmx2Ci8xOFYkzPlyO5APSQzj+XRarmXhJ9KqLmdgBtJ9sIKmfrt6wrU6YMsza3Kja4WIAjrPywXnaopPSqZnzGqtfSpBNFLwBvBY/E25ggEAGYcN8QsyeTRQCAPMLfiB9NuV+t+dt4IGrjopVeQF/b5QfO55zTlc0BpDHywoRoUgE6ZsYIPw3vOElTitVAEdUDRJ/Viduh9JPOSDvg3O8AGtVowpYHciIBuSYBMzHSAcKmySANI1PqgFWIUDmQCATMc4AtiqgTdiGMDe/kI6zeapZdaQp5h8yWHrSA2n+EFTpP7t8HZXiVMlZlKgWAtQaWgwRI06WB6iDtbGJHB61eEpXLNZdh3LHlEjfqeeGGfCI1KhTZW8tdBfk7EySL/CCdIJ30nArdQHCjezdnfn8f1N5kl81XQuDUT1EMomI+Ict5EiO8Y6KVNwHYatPQCfl+U998YfgfGgKwSs7MCQoadQUzpuD8VMgwR7e+NhUzTK7oykVJ0ALsQFZgZ/ZIU3PtyvMijMWbCcTVI1OIzqSnTGliQoN2HVtzCg8sUHiNCn6JW2+oiZ3vJnHaOR1u7VP1bAAwqkLDbBTsbb/ADwj4nmMl5ryrsQY1BwAYtsWnDACNhxqxoX8ppTxJmLuXIpxGmLyu8C+55nbocZvKZtcwWktTy7HTbd2kAlz8RWTsTHWdsF8SrGpRVQxUmNRA/CANrT8/rhJkslSooXNVmpE6TqMASRsAbk+xExIwFWOmNQhrRms4hnqWWC0qK+bUUBAvfuZtvJC36wMY1uIOuqoQG9R9ZSVk/sgjTsOnLlAgzM8WTLOFo6Q5WdPNJZ2MCOYKyZ3A6DC2tXU01BUsykmGeVPSALzMTB5C2GUVNGDFwHS7kqfFK9JgPMIYGYBsJ9udogXnoRil/EFeTV85/NY3gxb35+2AMiKlRmCI2qYGhSxt0iYv9MHt4dzXxvTNNR+KqVpgf8AMQduQBOCamqkB9qppeD+LjCjMevVHqAuv73cdeeNLUpQ4JVHE/ESAwBE2bZhMGJHbbHzjLcQUN6aSkLyEwe7HeJAtbDfh3Ganq83WSwUoVHpAIm0yAZseYDNhGXwmPP6Nu0FRnX4EVeuy1WAc6iUA1AmCfWV1QegIwVlvChYJreo6jZXedGwFmtPsBg8t5ipUDDTUh9AIH0kbmDYzeMe/wDMmpqqIKlS8EgFmG8Ekgfl8sJZmM5clUOvkSFAU6YCkKEHPTAgHmCbEG3/AHtlMwGzLGtTRqiqWFiAsA7opu297b9canNUvPSqGcgH0mRED1TM7QfnY7RbO0uJZjJUAhy4cIvoqAki5m8TbeduuGWWwEiyu2jJvDmROXWqKjmqQulg0MGMQQn3wwocGzFWouYrsreWIUqoFgSSYJIJNr7YxPh7K5nN1aZRGZKcBidgAZAJ52sOwx9jy9D0ANB7R+eEc1Jelu2HXKyfqBEVTM0md2LagjKG0iIIGoA7BrGbHn2jE6uVqRqqsrCZOld+kew2BxoGpgiCAR0wr4hQ8lNSl4B+FW7YQNPPVwSAIPTolwZIWD6CCDMC+4HtHTAb5wCmGqpBWNekepunp/Zm97Yuo1arKQFjWpVNTCRvsBc35npfAnFKLqi03JuANYA1cgWHLe8cp74YdZdV9qjK6eYkkoFYbLYzqO3YWINzy2xTxHKGmQlRiS6l3Zl/VIqwIOkAFySIEDbFho+VQamgLHUHaovPqSNgbfXFtfxTRBNJmCkgCHE3/eBth99pWmJ9kfzB8rm0rUHFOk4pILVFQKahFyEHfry7YA4jmdVWiBaSKgpSJEmwPtoLdpPPDXj3E3p0BXP9mkSLerpAnrsvImTZcZDLcLall0zpZvNrVIljAW8yZ3kSJNrdxgrLYVBtul6Hffnc+gZhNbu1EISzKdRbTBA0wRp9SQNgeu2FHFaC1Mwj+Ukz8IqBdRH7RsIP9TOMzleP1tU1WmRqVI0g2PJNMG033tgzgvE6bAjMFtT6QCwExf8AHuCNwTuBghCIw9GbFvrQ7XGTpSZqr1Uam6k+gkBQAQPQ2xPtb2F8A5zh2pqlMAU6awz1GmygWMRebmd9++Dc9SRmWmtVzpYkO4BQydZMEzMC8AhrXucLPEObQrpSo7mmwS2qYvLSLAAyB3mMMI2Mkmh+deHkxWmT1kqr6QfhkEAi5uSZudlvv8z4cPpsjq92SCCjGT2kK1OBz2235YoWtpgoGIEEluRIjkYmNicdzOXqOARrMmBMabTa1gbYpPQpuhOpRl6FMNpJIkxAE/UzYT0Bx9IGZnK0azg+YU0yASbmB9P5nGA4bLVVUimNRAJC33v2X5AffH0qjlyuWpozCEnU3e/88Sydpi9PNcbiOrXqPTaqxIMEqp2XSIHvtPzwV4f4JQbLUy9GmzkeouAWLSdUzeZnE6demQQQCtxfn9juMIM7RyYqMCt5vzv7zgVepmG147Hw/sSvP0S/piBcyNgp69JPy2wZTy60wqU6IO1JC1mk+tmLX0qB0Ek6cFcH4JSIqlwCrNqILc95mZkbbxY4A4/XOmsVI0ouj5uwAAg76UknoCMdd6lAebBIpo5Yy/rKMwJYNIJiTEgQW2MTb8kdWkRpJIg9TsBy6fUR2w6PEP0eUqDzAGjewAsSoI62Attj3E8vOqqpWLBjGmCZggTOog8hNsUm9f1b7yumalZCtHNeUoF6bVPLUTOwEL9AMJMxTaYYhj+6wI/5p0i198WN5RB1o7PuGWpp36gowPyj549ks41BtSn1RYnlMTYggzGBKBWUmpKnSZQrxKExCtdo95gH2w58PZZswxXSN5IMwqgEgdZOq3uMKclwqrXqa1QaNX6xxAWne5PMb2tfYTjTeHamnMMlOmSBTEv+8pZi0cgdWgE7wO+AT4SeXIeJrr9ox4Dlz5cMp1KIUXknVEWMbYd5evWpU9BIV52WDA+mBmzwAWsPhuVgjT6ZHMgW6k4soVyxAUqRrvF5nYz0I54kdzyMh5mzL24E7oAvo6QY++O5ThddfNaswRVEAIbFQOf0vOHPEQhplG58gYJjFORyiVNVQow1wCGMghYiL7W+eJ8jUy+uarMv4XklpoNPODy/kMGYDzOfWnYiBEydsKK/F6hQupGj8JBmY7g32OFomSGNshuaMnEHYRePnhHl+NSdNbTqN10tIN7CIBB98GZTOUah9PoKsQQQATBI57ieY6Y7iROOJl6xgXAttbC7iXE6QGkw/OB+YjF3F+LU8vTL1Nvz7YR5djUXzaSlGY6tUaYDbWIvc7RywVHePix37R6RdxCsWeiquy06zaXCka5iwncBoI1C4vG+CcpwNCrLoCKyxC7AGdiZv3M4MThTMTSzJV0MEWAFpJP9d8D+BqCfo40k3loJkLJNlHJTEj688UJ1qa2cBLU9K/e9/iZrxIwp5WrRY+YF0hCRB5GTaDGkqSN5XrinxBVc06aagVpknRPNi3P91dI7FsaDxFklL+UbebTKoZ/ErFiP8WpZ7LgDI0Xp0h6NKrSkikYcapIMxMMTqgT98VU95sxOKV+/86mfpZkU6YV6bq2sMWI0lgbEaioZQRtE7c4t7LUGTy6zqRSLCOjaREAC+4v2MdcTyWWptXWm7uVb42jUfxcoPOBz3wKVBq6QxNNWIOuRaTy3EC8dt8Vmwhb/AH+XujLiPEXXMhxC+pnQTJQHcETFgD6epnCzMZwuijRf0knlK3uLyTEn54vy6jWiqGeCdIFviEGSIJIgdrfLFefynlFg5BkenYiDvMEzAn7dMdU7GAKBG/7+ctocUSqHaqNLmGEAlGImzKI+RG2LsyKtWi7oQaSkAifhNj6VJmBb1f74TDNgmxN7b/YdsPOEVq1ZGydGmAagl3J2G0sYkDYRPK2+AdR8i8AGHauvYRfwt2y5/SQ0hWCmOeqbD2F/6GPo3E8zTy2WpKxKinp1LY6iBOg7kgk36xE4zHiLL06NGhw2myEyHrOefMn5xAAuduWB+OIatJSdRqAIqAkhnsBIXqQJvyJJxP8AVRmHJx9IZWbQv512/M0nD8ylTS9jqEjmd+Y6zbAmY43SViNFIR1iffbnvgDgHhw03HnprLCb7C9lGxBEkyOfLGXzRFKpUptT80o7DXvqhjBki9sdQgx4sbuQCTU3+WrN5TADQNgxgDfeefbGY8RatWlYCiN/xGWMix/ai1798aHL550ptoUeYfhmwEQCBub3vhd4lyWrS8kEmWMys94/CT2wq6MGA8cm5jnrM7GTzkz17mfvjvnsrpDKJOjVGoAGAzQwm+9oP0xa61KRKSADNysWMi0i0zyxJ6VOlVgAMVn4hNiB05m42sPfFZ6hN68/aC06xR9QN7wSoMT2NpxFpPLe8kXP8vpgp1QrBDipqgCBpIuTJ3n+WJZLh+oqWV2UkjSiyTGm02AkE35ae+OjFgNw3w/wsNmEHqGpSQYgQRAInczt3jH0LLgU7gL5YlmFhJ9IX/CAIA7Lbog4QWUljSYPUEinDECLAeYfikfE3O42sNDnMgFos29VYMmYB3gAWgdu2IubM8X0rJzYAwQ5VswCjBFEQbbAgmym0zJv/viXmIjKoUpUGnlvFhJHpHWBiHDrRTUHSSCuliWndtZM7k7cgN74f5PIaAC94lpYyV+fbCE1MbtwO4KtAtWV2XUBuSbLbkOd8RzWbq1EYj0IZibEj6HAvFfE6pqpUtLVHnQq3JBF2jYKJuWgWwjNeoyhXMgCLMfUeZk7+/0tjgpOzHx4i2z5+UMzGa1QEWo8b6AT9ydI+eFea4XVd1cvSo6VIgvqNzN1SRI+W+JrlKjKf2Z/FZRyiWIBP9RiVXIhNPqSqeaqNWkDe+1toxUamxaU6P5inN5F0kjOIx6aX/mI5d8Drms5QPnCpSbqpXl81A+4xpRlg5ijRDRJOoRqIIHpg7LOx6jA2botS9NULqI8zS4EAGQRG2w+4nBvtKjIG0d/GvwIj494rrZinTVgvmCdBRoUAxOq5H4Rbl+fPDFLNyK9Sq2nVq0ev1xzLAEAd7+0Ye5bwvXzjD/4suIPqEA/wUwLDube+KuK5OlRrOqsagpqJOkDSSBABG1o2+mAK6CcGxn/ABp18BNtxCoczlv1S6jVUpM/BqBBk9sWcP4fRy5YUbEgAiZ+GwHQHsMKfBeZIFQNZQFYTymSZtvfDipkctXZgUUsdzphuVwd+l8QOjXaePkHAnGenumd4vT87OKoH9nTfUehqCAPeLx7YYUaYekplUqougiQJW1r2I9+/fBOfylOmoSmVS8STJk3vJuxMb4B4yWSmQ6AQJgQQbXIHI9Rt874cG6EsH5hQO3n8zJ8foKmYqOGLO6DS0iJuCQAIm0CLCe2M6tRXZKS3LtdudztyAESeV+fTX8WzNBgoemWJplAUqQASCRa+ksTE99ueMyvDSQhWl5AM2JPq5AksS1iIsYxoWexga0ANj6Q2jknc1SpDaF5XnTpkCLbXtaAb88JzWMggBouA2287bRPLnONHwSmRUCUj+sCtrLQAs2OoHlFv8Vr4a5bgFFvSXGpdjTLErJ/aaFX+Ignpyxxap3/ANAxkhukyvCuGCvU1VCtIAgEpT2PZFEDbf8APGqrcaSgFy2RWajXM7iRd6pIgaZ25c42ImY8LUTVktUoKPTCtL1erE/Co6GL3tzwRlstlsqhCArquwLEs0ExqIvzsBAn64mdzPlyLlIOyOw7f9huSo08tRFSsimsBrJf1NqNjUdjJBuYUcpje0eCcFqVaiZh2BZgTcfCDa3RiNzvuOs5/wAQZhmCQCsMSy2ItpMTzJ5jtjU5XxBRo0A6srajcKwkE3IjfftPbHEEDXeQyI6pa7LeajXi+W0AaLHrMRymeW+MtlvGByyLQ8ha3lDR5k6dWm1xpNxsTNyJ540QzbVgNPpB/ERf2VSN+UsI7HGepCmBDUryZl1nc7zeffCoBW5LCq8SMguMctlrUxqLaogz12M9YGGmY4FrGhtJGmJKmd+ur88IF4oxdaapJgaNJkmI+QPcnD+jxp1EPSbV2j/XCG4uUZBREzef8LuzlG0uQsqSIaB+HUIkbC+3IjAOY4EqgNSWkmkRJZxe/MgnVP73LpbGj4hnUquoCOX3BB0j08pBk33mOeFzZ12FRE8kMp9Reo4AJ+GxWIvuJuMUBM0JnyULinN8DqVSrLoRwmkhLz3LbAR8+18HrkqdBA1SqWWAo06lpgwLlifWbbCJi+LRTJ8tHqL6RpaCdIMxENFgB064t43Up5uumWV/1SJLR+Llb/X3x1mP6xmodtn5SfDOLpUcpROo6LE2newm52n54IfPsqAO8zaWECepEmFnlgB8gU0tl9SrTIC053MWYm95/wB7WxEK361qjalJIAIgKVJBIvuZwKEhSsbEacIr6GkqGWYNRDAmCbLHq+fbfHuO8W9JuZNtE25dDJ78r/USlVdQFYFAASQdhFge8Tb/AGwA7zUFUiw+Gbm20CYmeZ+nPHcd3CMYL8pTRykLDtdt1W0xtJAEqOkxhlw3hxdvQmsKbktpUduZPy+ZwPkOHvXrKhNmu4jl3JvHb7Y32Wyq010oIGA7VB6Rn9XodTEdPw9Tryzs0C2hJVRG1jef67Yd5fIpTEIoHsMWzfEsRLEzzXys2idSCUFUkgAEmTA3OB63C6btrZQW5HmI6dMEvUCiSQB3wm4h4kRAdBD25AkA8iTtHbfHAE9J2NXY+zAvFmfYsmXVjTR/7R9vTcEAx0ufl1xmloefU8uig/d6ACItsNzeJ32EyXxSvUzA8xvhUehiIPOSALX2mBsMP+DLQylPTqBqH4ryZ6dBE7dZxf8ASPfPTB9RiAAs/nxMMyXDvIoFNQ1sCSTtMfkMZzhPimnRDs4X0gyQG1SBeRsLifbpj3iDjxqEE6koiRO2qwmJgnpbvjnHcjTOWpUw3l1nAqNEKdIH4o0gDkJBPYnAC/8ArvJrjNf5P9v2gvDOM/p9ZmdlXLgAtJHT0iY3n1W2jHuL8YevUajSZKiLYOIJ5bGd4sTthVmeArUqU6dKoRR0a3MCH9Uem03g3PTGt4FwuhQRkAiTOlh02gi4jDmhuaH9Xj9oD4D8/Ge4bwxyIAVY/aW46GZ/lgLN5UgioBTsyjSBIkkSVYQdpNo74bcZFQr5dEKPSSC2xYgkSOYB/O4wjSpUDolfUGgwWgi2+nSAsdbT8hhQb3IoS3tX/Pn7QrNV0BgUxLQdKLBMzzmQeUmB3OFfEM2cvpWpRIpuQV9esgiNgLA+xJvviP8A5slEr5lFzX1EspUyTJggkxpGw6dOseGirnM6KtUqFoXCi4EgwB166uvyw9VNCpxssNAePXwr+Yx4dTzUah5VNmE+pQWHSTMie0/W2PDhy1VplxAXUtQOxmRb0fhPqHPkRhjxLiPkgkKWaCyosCQBdj2HXuALkDC/h3BjUDeeDUeSdLToWSSYAtJN5/LbC33keVjmdfDz953jNbL06UlVNNeXfkJAscKeGeGXrnzD5aallVX8K/FLMCCeQtc9cNeKcKXL02rUlWk9MFjo2IAnSRsQYgz1wBls5WCPQyyqSZAqDdVY6oKxpkEkC8bWwwutSqE8PYP18/8AYG/HhkqwVapdDOtQSQYgW1SVkybE7DGipcdKqAKbKIBAOmQDfnfnjLcO8L11YVKlIu2u/mHUzdzeIjacH1PEGcVmC0GAkwPJJ5k744i4cqo1Vs9zcvyefVS+t31ED1LvIiQvSZPynGry1ek62uSB9x/pjCcPoMugkKUjaYPfefrhvlqj1DNF7JzZtV+0qPzA98Ky3Ez4gTox/XqBBKrqIIBUEWB5xbbCLNEMWLs+sxARYKJMgG8E/e+JjNuKpWowJCzKGx6yNw1gPkPlSH5kdST7z+XPAAqSTFXWVtl/1kuwCMogRJvaCevU482SAFMp/aUgSpOxvMe24xOkiT5gZhqAPwa/YjtF56Yo4jmNCwsSxlQ1hPcx726YaX5GezXG6mmAwpszWnT6YknabWFz+ZwVknl1Vl1hqesAD0m4EsTsSST9esYN4RSQksqrJZhMzIk7Dlb7YhxjNqxKKG0qI9B+JjspIEKvWDMDvgX2AkSRZVRKuJZwMzEiy6QQDuQNUD3JAnt3wuzUlFALKRBPWwn3+nU4cZXIK7lUMBhGszOqAJjbke5wp4xwx6ceZUTWCLWYt3gj7HBWukriZbCzacAyiqnmANNQBjqMkWsNthOGL5hVBJIgb4wI49mSFHmgQLAKonpqGkk+wj2wPVzZYzU/WHcl23PZdh9sT9USdzMfQ2diWP0/7U21fxHQFhUk/uqWj30g2wqr+MbAIjH99wVB9l+L6xjP5nisLL2XfoAPrBxzKlsxBpKWVjvtPcmNhhhjA6yi+i41/V94RmvEFapMmZsEUaV9zvI9zj1KgrQajGoeSqIQdpNzzkgYPynBkp/2vrY7LNvkN/mcF5qhAJamQRttpAtvb5Wk4NjtGORB7KCLqbF3IYiJBtYW2A9uQxdk6xWpFOjTJ3GpgWaN9ILSN/ijA+a8YZWjSqF0UVEOlQYOq3xR+yJi+8YVcOzNWpTWr5ermg0ACd9SkLZu5OOomEIzA2K7bjPjFXza+iov6xU1sAQQgG1rxc6t5264knBjSp66lXXUL6w9c6R2hBJsI+K/thZTqVvNl1aXJPwbx1ebweXL2sZHKVP0yqahFREQsRNhYQN5gXFumGqOU4gC6AHaH5aq36QpNbWHlC4gKCCSiKBsILATzvvbDynkk1aRMnrEDGS4jlwi03p02ZKqyykagPcjb3t74ZZbiFRaagqKiRJMEuogm4karDe3tgMvcSb47UFDNaOGgqylpnf5bflhZxPh4nS66kMGW9QmfqLfzxdw7PBtOhgyuJEmfmO8csVcTosIdmGnvJPyA598SF3MScleiZkczlGCtlHYBh6qdQyZB2ieYFiBOK+GeHXpks9Z6Rgn0ggt/i/njR8Sq6jl1CgydcteYBER/iHyBwizfF6tYuKculP0szk6BG0ASzt8o64sCSJ6aZHK614wvLcJAT8RZwxNVtyDAEEyY53IJJFsG1+PeWuomlHM+YVJ/wAOk37TzxTleHZ8orBsu0C2rzCSLH4SoHyGEGS8Tj9JjOASpgaB6QOoG+5M4HWIq+tvvX1h9fiVbNAos6CIK06bSwM2Dt6R3Nu2ILw+rSqaxRY0jBcM0EFPh+DUdP8Ah/1xpw6uutDrUjUOhHbvviup8S6CwJIEEk/1vznHconrdcQNRdwXxGa1dlbWupZRfSVtZoZd79cF15ZiQqm/Pf8APAvFcgistRHFOpr8tXRfjmAZXZr/AFAjpANTxUVOl6KswsWVxBPbUJ+uOq9iMMYc3jHygFHVTcs4OmASQNUyQoXTyI7CCDv10HBmDUUZVUE0wvzFp+o/qcKs5uP4/wCQxLwf8D/P8zjjtbjOOSk/CA5ZyK9cEAKnpJ7zf+uQjDei0qGBmROkjflE4xfEvh/+7U/zDGm4T8NL2P8A1YY9JpyYwEBElmq51pRpamqDlYIPe2wGDA1QgqcqNf4mStccxItc+98I+Df+4L/Af8owz4T/AHnNfxfzbAMz5KQgAdvf+DO6XupyrgdZFuoAJ9U7n54lls+pJplWQJB0nZY2mBbeNueCPE39nS/iGKc58OZ/4Q/IYANiIMnLVfeQ0mohFEM8QyhW0kEX3FyTyFoG5uCTKOum4/S8uWESrK3wzvMxLW68u84j4R+P5n/PUxfxf+9p/XM4F7qKW9spX8y1eGUKi68vUZu0Xm4jlebXxHLeGwCTrLaT6tMSNrfIb4VcB3f+D+eHPBP7o/8AC2AbHedk5pYDSNXjHDKUzUR3H7Xqg+0EA8pxaniZWEJpCkfELkRzg9vptj5h4c/tc1/h/wD2Ljc+KP7TO/4f8tPB4i6h9SpbibJ9594H5llXitKRVNZAAJKfExF4BIBAPacDDxCK66mamQqsQiMdVusDbqbYllf7uvtjP0/74Pl+RwwAmhMam/dHXCfCdOolR2Dq7SpLoG1QRLaSYIaLEHbD/NmjTotpAVVEqG9unSOWM/4W/tafsfyODfF3wp/EPzGAb5VM7ofWhSZLM5lqz06YpKgUkkySS2lgIABOkTqk9sF0cgrK4qKWcAyanobp6SJMfO84YcJ/vR/hb80wfx34af8AH/I4mX3QkGzUwQCoibItU/Vs7Mumy64BiJHpGw+8YGqcI8iutSi8n8VN2/asTJiVMkQbiQcEZT+2p+5/y4o45/an2X/qw4JupVWYMFvREhQepSVVFJfJVrMCSUU3AJA3A/F7SBvh61YmnIuYHqXnB3ifuMeT+70/65rgHhP9m38bfnhbvckx5Dl4GL+OZLWC6BlzBESCfhiDPICPvhDwOlmKSaWy5dA2pXVln/lJ9Q5jbnjQ5n+71/4x/mTFq/8Ayfxv/mw96mkZCE4EWIXwniKZkF11qA2klhFxBtDEcxi3i/hunVRkdAdUnUFuGP4gevz98LfB39zT/i1f82HHir+7V/8Ah1P8hxP/AGoTK9rm4qa39p88yj5jK1ArU6jCmdTFT6CgsSItItfeJB3tuwQo1qQQw1TN/vv8zjD+Cf8A2/Oe/wD0HDbi/wANT+Jv8+K1yM3Zl5vR69Pj0kOLcY0lS50UgAVBWCJEAmJ7kH59JJp8LyrjUahYm8yL/wD44S8d/u5/4jf9OHPDv7Kn/CPywToagIoCjU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9274" name="Picture 10" descr="http://www.pathology.vcu.edu/education/PathLab/pages/renalpath/rpsr/images/fsgs_sr/Image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893893" y="2251123"/>
            <a:ext cx="3347864" cy="267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051720" y="1052736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 eredetű betegségek - ritka</a:t>
            </a:r>
          </a:p>
          <a:p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835696" y="2636912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Hypokalemiás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tubularis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rendellenesség</a:t>
            </a:r>
          </a:p>
          <a:p>
            <a:pPr lvl="1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Barter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Gitelman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Liddle’s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Nephrogén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Renalis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tubuláris acidózis</a:t>
            </a:r>
          </a:p>
          <a:p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051720" y="1052736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 eredetű betegségek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o0505000f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61381"/>
            <a:ext cx="4932040" cy="3571875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251520" y="2276872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Bartter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szindróma</a:t>
            </a:r>
          </a:p>
          <a:p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Alacsony növés, székrekedés,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gyakori hányás,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ploydipsia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Fokozott Na, K, H és Cl ürítés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Hyperreninémia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normál vérnyomással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ADH rezisztens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polyuria</a:t>
            </a:r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411760" y="980728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vese megbetegedései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39752" y="2852936"/>
            <a:ext cx="446449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Obstruktív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uropátiák</a:t>
            </a:r>
            <a:endParaRPr lang="hu-HU" sz="20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Gyulladás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Cystás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Glomeruláris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051720" y="1052736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 eredetű betegségek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96"/>
          <p:cNvGraphicFramePr>
            <a:graphicFrameLocks/>
          </p:cNvGraphicFramePr>
          <p:nvPr/>
        </p:nvGraphicFramePr>
        <p:xfrm>
          <a:off x="539552" y="2708920"/>
          <a:ext cx="8135435" cy="2377440"/>
        </p:xfrm>
        <a:graphic>
          <a:graphicData uri="http://schemas.openxmlformats.org/drawingml/2006/table">
            <a:tbl>
              <a:tblPr/>
              <a:tblGrid>
                <a:gridCol w="2232248"/>
                <a:gridCol w="1751330"/>
                <a:gridCol w="978127"/>
                <a:gridCol w="3173730"/>
              </a:tblGrid>
              <a:tr h="1590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Szindróma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Öröklésmenet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Gén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Érintett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transzporter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Bartter's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syndrome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Autosomal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recessive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SLC12A1 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</a:t>
                      </a:r>
                      <a:r>
                        <a:rPr kumimoji="0" lang="hu-H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−K </a:t>
                      </a:r>
                      <a:r>
                        <a:rPr kumimoji="0" lang="hu-H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−2Cl </a:t>
                      </a:r>
                      <a:r>
                        <a:rPr kumimoji="0" lang="hu-H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cotransporter (NKCC2)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Bartter's syndrome type II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Autosomal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recessive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KCNJ1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potassium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channel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ROMK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Bartter's syndrome type III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Autosomal recessive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CLCNKB 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chloride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channel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CLC-Kb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Bartter's syndrome type IV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Autosomal recessive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BSND 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CLC-Kb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ClC-Ka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subunit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Barttin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051720" y="1052736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 eredetű betegségek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83568" y="2617742"/>
            <a:ext cx="84604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Nephrogén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insipidus</a:t>
            </a:r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vese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tubulushámja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érzéketlen az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ADH-val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szemben. 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Tünetei: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polydipsia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dehydratio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hypernatrémia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hyperclorémia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láz</a:t>
            </a:r>
          </a:p>
          <a:p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Öröklött: az esetek 90%, X-hez kötött recessivAVPR2 vagy a AQP2 gén mutációja.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Szerzett: az esetek 10% (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amyloidosis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polycisztás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vese,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litium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toxicitás)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Kezelés: a kiváltó ok megszüntetése + ivás</a:t>
            </a:r>
          </a:p>
          <a:p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541874" y="828001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 eredetű betegségek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3568" y="1556792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tubuláris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acidózis (RTA):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vese elégtelen működése következtében lecsökken a normális pH (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&lt;7,35).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disztális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RTA: klasszikus forma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Oka a gyűjtőcsatornák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interkaláris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sejtjeinek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apikális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hu-HU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hu-HU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antiportere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nem működik; 	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csökkent H</a:t>
            </a:r>
            <a:r>
              <a:rPr lang="hu-HU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szekréció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reabszorpció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	A vizelet pH-ja nem tud 5,3 alá csökkeni,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acidózis  	és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hypokalémia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alakul ki. A relatív lúgos vizelet miatt kétoldali 	vesekövesség alakul ki.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proximális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RTA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PTE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sejtek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bikarbonát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reabszorpciója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csökkent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ez 	bikarbonátvesztéshez és acidózishoz vezet. Mivel az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interkaláris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sejtek 	működése zavartalan a kialakuló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acidémia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kisebb.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Gyakran jár 	együtt 	a PTE sejtek egyéb működési zavarával (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foszfáturia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gukózuria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538663" y="6508750"/>
            <a:ext cx="475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Pediatrics; vannay@gyer1.sote.hu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12425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2426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12293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714375" y="3124200"/>
            <a:ext cx="8169275" cy="3095625"/>
          </a:xfrm>
          <a:prstGeom prst="rect">
            <a:avLst/>
          </a:prstGeom>
          <a:solidFill>
            <a:srgbClr val="CC99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715963" y="1970088"/>
            <a:ext cx="8167687" cy="1152525"/>
          </a:xfrm>
          <a:prstGeom prst="rect">
            <a:avLst/>
          </a:prstGeom>
          <a:gradFill rotWithShape="1">
            <a:gsLst>
              <a:gs pos="0">
                <a:srgbClr val="97BADA"/>
              </a:gs>
              <a:gs pos="50000">
                <a:srgbClr val="B0D9FE"/>
              </a:gs>
              <a:gs pos="100000">
                <a:srgbClr val="97BA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297" name="Freeform 11"/>
          <p:cNvSpPr>
            <a:spLocks/>
          </p:cNvSpPr>
          <p:nvPr/>
        </p:nvSpPr>
        <p:spPr bwMode="auto">
          <a:xfrm>
            <a:off x="2112963" y="3119438"/>
            <a:ext cx="1966912" cy="239712"/>
          </a:xfrm>
          <a:custGeom>
            <a:avLst/>
            <a:gdLst>
              <a:gd name="T0" fmla="*/ 2147483647 w 1368"/>
              <a:gd name="T1" fmla="*/ 2147483647 h 151"/>
              <a:gd name="T2" fmla="*/ 2147483647 w 1368"/>
              <a:gd name="T3" fmla="*/ 2147483647 h 151"/>
              <a:gd name="T4" fmla="*/ 2147483647 w 1368"/>
              <a:gd name="T5" fmla="*/ 2147483647 h 151"/>
              <a:gd name="T6" fmla="*/ 2147483647 w 1368"/>
              <a:gd name="T7" fmla="*/ 2147483647 h 151"/>
              <a:gd name="T8" fmla="*/ 2147483647 w 1368"/>
              <a:gd name="T9" fmla="*/ 2147483647 h 151"/>
              <a:gd name="T10" fmla="*/ 2147483647 w 1368"/>
              <a:gd name="T11" fmla="*/ 2147483647 h 151"/>
              <a:gd name="T12" fmla="*/ 2147483647 w 1368"/>
              <a:gd name="T13" fmla="*/ 2147483647 h 151"/>
              <a:gd name="T14" fmla="*/ 2147483647 w 1368"/>
              <a:gd name="T15" fmla="*/ 2147483647 h 151"/>
              <a:gd name="T16" fmla="*/ 2147483647 w 1368"/>
              <a:gd name="T17" fmla="*/ 2147483647 h 151"/>
              <a:gd name="T18" fmla="*/ 2147483647 w 1368"/>
              <a:gd name="T19" fmla="*/ 2147483647 h 151"/>
              <a:gd name="T20" fmla="*/ 2147483647 w 1368"/>
              <a:gd name="T21" fmla="*/ 2147483647 h 151"/>
              <a:gd name="T22" fmla="*/ 2147483647 w 1368"/>
              <a:gd name="T23" fmla="*/ 2147483647 h 1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8"/>
              <a:gd name="T37" fmla="*/ 0 h 151"/>
              <a:gd name="T38" fmla="*/ 1368 w 1368"/>
              <a:gd name="T39" fmla="*/ 151 h 1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8" h="151">
                <a:moveTo>
                  <a:pt x="627" y="7"/>
                </a:moveTo>
                <a:cubicBezTo>
                  <a:pt x="801" y="7"/>
                  <a:pt x="1005" y="7"/>
                  <a:pt x="1126" y="7"/>
                </a:cubicBezTo>
                <a:cubicBezTo>
                  <a:pt x="1247" y="7"/>
                  <a:pt x="1338" y="0"/>
                  <a:pt x="1353" y="7"/>
                </a:cubicBezTo>
                <a:cubicBezTo>
                  <a:pt x="1368" y="14"/>
                  <a:pt x="1300" y="37"/>
                  <a:pt x="1217" y="52"/>
                </a:cubicBezTo>
                <a:cubicBezTo>
                  <a:pt x="1134" y="67"/>
                  <a:pt x="945" y="83"/>
                  <a:pt x="854" y="98"/>
                </a:cubicBezTo>
                <a:cubicBezTo>
                  <a:pt x="763" y="113"/>
                  <a:pt x="733" y="135"/>
                  <a:pt x="672" y="143"/>
                </a:cubicBezTo>
                <a:cubicBezTo>
                  <a:pt x="611" y="151"/>
                  <a:pt x="536" y="150"/>
                  <a:pt x="491" y="143"/>
                </a:cubicBezTo>
                <a:cubicBezTo>
                  <a:pt x="446" y="136"/>
                  <a:pt x="445" y="113"/>
                  <a:pt x="400" y="98"/>
                </a:cubicBezTo>
                <a:cubicBezTo>
                  <a:pt x="355" y="83"/>
                  <a:pt x="264" y="60"/>
                  <a:pt x="219" y="52"/>
                </a:cubicBezTo>
                <a:cubicBezTo>
                  <a:pt x="174" y="44"/>
                  <a:pt x="151" y="59"/>
                  <a:pt x="128" y="52"/>
                </a:cubicBezTo>
                <a:cubicBezTo>
                  <a:pt x="105" y="45"/>
                  <a:pt x="0" y="14"/>
                  <a:pt x="83" y="7"/>
                </a:cubicBezTo>
                <a:cubicBezTo>
                  <a:pt x="166" y="0"/>
                  <a:pt x="453" y="7"/>
                  <a:pt x="627" y="7"/>
                </a:cubicBezTo>
                <a:close/>
              </a:path>
            </a:pathLst>
          </a:custGeom>
          <a:solidFill>
            <a:srgbClr val="FFCC99"/>
          </a:solidFill>
          <a:ln w="31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8" name="Freeform 12"/>
          <p:cNvSpPr>
            <a:spLocks/>
          </p:cNvSpPr>
          <p:nvPr/>
        </p:nvSpPr>
        <p:spPr bwMode="auto">
          <a:xfrm>
            <a:off x="674688" y="3111500"/>
            <a:ext cx="1630362" cy="212725"/>
          </a:xfrm>
          <a:custGeom>
            <a:avLst/>
            <a:gdLst>
              <a:gd name="T0" fmla="*/ 2147483647 w 1044"/>
              <a:gd name="T1" fmla="*/ 2147483647 h 107"/>
              <a:gd name="T2" fmla="*/ 2147483647 w 1044"/>
              <a:gd name="T3" fmla="*/ 2147483647 h 107"/>
              <a:gd name="T4" fmla="*/ 2147483647 w 1044"/>
              <a:gd name="T5" fmla="*/ 2147483647 h 107"/>
              <a:gd name="T6" fmla="*/ 2147483647 w 1044"/>
              <a:gd name="T7" fmla="*/ 2147483647 h 107"/>
              <a:gd name="T8" fmla="*/ 2147483647 w 1044"/>
              <a:gd name="T9" fmla="*/ 2147483647 h 107"/>
              <a:gd name="T10" fmla="*/ 2147483647 w 1044"/>
              <a:gd name="T11" fmla="*/ 2147483647 h 107"/>
              <a:gd name="T12" fmla="*/ 2147483647 w 1044"/>
              <a:gd name="T13" fmla="*/ 2147483647 h 107"/>
              <a:gd name="T14" fmla="*/ 2147483647 w 1044"/>
              <a:gd name="T15" fmla="*/ 2147483647 h 107"/>
              <a:gd name="T16" fmla="*/ 2147483647 w 1044"/>
              <a:gd name="T17" fmla="*/ 2147483647 h 107"/>
              <a:gd name="T18" fmla="*/ 2147483647 w 1044"/>
              <a:gd name="T19" fmla="*/ 2147483647 h 107"/>
              <a:gd name="T20" fmla="*/ 2147483647 w 1044"/>
              <a:gd name="T21" fmla="*/ 2147483647 h 1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44"/>
              <a:gd name="T34" fmla="*/ 0 h 107"/>
              <a:gd name="T35" fmla="*/ 1044 w 1044"/>
              <a:gd name="T36" fmla="*/ 107 h 1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44" h="107">
                <a:moveTo>
                  <a:pt x="386" y="8"/>
                </a:moveTo>
                <a:cubicBezTo>
                  <a:pt x="499" y="8"/>
                  <a:pt x="734" y="1"/>
                  <a:pt x="840" y="8"/>
                </a:cubicBezTo>
                <a:cubicBezTo>
                  <a:pt x="946" y="15"/>
                  <a:pt x="1044" y="46"/>
                  <a:pt x="1021" y="53"/>
                </a:cubicBezTo>
                <a:cubicBezTo>
                  <a:pt x="998" y="60"/>
                  <a:pt x="787" y="53"/>
                  <a:pt x="704" y="53"/>
                </a:cubicBezTo>
                <a:cubicBezTo>
                  <a:pt x="621" y="53"/>
                  <a:pt x="567" y="45"/>
                  <a:pt x="522" y="53"/>
                </a:cubicBezTo>
                <a:cubicBezTo>
                  <a:pt x="477" y="61"/>
                  <a:pt x="462" y="91"/>
                  <a:pt x="432" y="99"/>
                </a:cubicBezTo>
                <a:cubicBezTo>
                  <a:pt x="402" y="107"/>
                  <a:pt x="364" y="107"/>
                  <a:pt x="341" y="99"/>
                </a:cubicBezTo>
                <a:cubicBezTo>
                  <a:pt x="318" y="91"/>
                  <a:pt x="349" y="61"/>
                  <a:pt x="296" y="53"/>
                </a:cubicBezTo>
                <a:cubicBezTo>
                  <a:pt x="243" y="45"/>
                  <a:pt x="46" y="60"/>
                  <a:pt x="23" y="53"/>
                </a:cubicBezTo>
                <a:cubicBezTo>
                  <a:pt x="0" y="46"/>
                  <a:pt x="99" y="16"/>
                  <a:pt x="159" y="8"/>
                </a:cubicBezTo>
                <a:cubicBezTo>
                  <a:pt x="219" y="0"/>
                  <a:pt x="273" y="8"/>
                  <a:pt x="386" y="8"/>
                </a:cubicBezTo>
                <a:close/>
              </a:path>
            </a:pathLst>
          </a:custGeom>
          <a:solidFill>
            <a:srgbClr val="FFCC99"/>
          </a:solidFill>
          <a:ln w="31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9" name="Freeform 13"/>
          <p:cNvSpPr>
            <a:spLocks/>
          </p:cNvSpPr>
          <p:nvPr/>
        </p:nvSpPr>
        <p:spPr bwMode="auto">
          <a:xfrm>
            <a:off x="5495925" y="3124200"/>
            <a:ext cx="1989138" cy="227013"/>
          </a:xfrm>
          <a:custGeom>
            <a:avLst/>
            <a:gdLst>
              <a:gd name="T0" fmla="*/ 2147483647 w 1383"/>
              <a:gd name="T1" fmla="*/ 2147483647 h 143"/>
              <a:gd name="T2" fmla="*/ 2147483647 w 1383"/>
              <a:gd name="T3" fmla="*/ 2147483647 h 143"/>
              <a:gd name="T4" fmla="*/ 2147483647 w 1383"/>
              <a:gd name="T5" fmla="*/ 2147483647 h 143"/>
              <a:gd name="T6" fmla="*/ 2147483647 w 1383"/>
              <a:gd name="T7" fmla="*/ 2147483647 h 143"/>
              <a:gd name="T8" fmla="*/ 2147483647 w 1383"/>
              <a:gd name="T9" fmla="*/ 2147483647 h 143"/>
              <a:gd name="T10" fmla="*/ 2147483647 w 1383"/>
              <a:gd name="T11" fmla="*/ 2147483647 h 143"/>
              <a:gd name="T12" fmla="*/ 2147483647 w 1383"/>
              <a:gd name="T13" fmla="*/ 2147483647 h 143"/>
              <a:gd name="T14" fmla="*/ 2147483647 w 1383"/>
              <a:gd name="T15" fmla="*/ 2147483647 h 143"/>
              <a:gd name="T16" fmla="*/ 2147483647 w 1383"/>
              <a:gd name="T17" fmla="*/ 2147483647 h 143"/>
              <a:gd name="T18" fmla="*/ 2147483647 w 1383"/>
              <a:gd name="T19" fmla="*/ 2147483647 h 143"/>
              <a:gd name="T20" fmla="*/ 2147483647 w 1383"/>
              <a:gd name="T21" fmla="*/ 2147483647 h 143"/>
              <a:gd name="T22" fmla="*/ 2147483647 w 1383"/>
              <a:gd name="T23" fmla="*/ 2147483647 h 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3"/>
              <a:gd name="T37" fmla="*/ 0 h 143"/>
              <a:gd name="T38" fmla="*/ 1383 w 1383"/>
              <a:gd name="T39" fmla="*/ 143 h 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3" h="143">
                <a:moveTo>
                  <a:pt x="15" y="52"/>
                </a:moveTo>
                <a:cubicBezTo>
                  <a:pt x="30" y="45"/>
                  <a:pt x="250" y="14"/>
                  <a:pt x="378" y="7"/>
                </a:cubicBezTo>
                <a:cubicBezTo>
                  <a:pt x="506" y="0"/>
                  <a:pt x="658" y="7"/>
                  <a:pt x="786" y="7"/>
                </a:cubicBezTo>
                <a:cubicBezTo>
                  <a:pt x="914" y="7"/>
                  <a:pt x="1051" y="7"/>
                  <a:pt x="1149" y="7"/>
                </a:cubicBezTo>
                <a:cubicBezTo>
                  <a:pt x="1247" y="7"/>
                  <a:pt x="1383" y="0"/>
                  <a:pt x="1376" y="7"/>
                </a:cubicBezTo>
                <a:cubicBezTo>
                  <a:pt x="1369" y="14"/>
                  <a:pt x="1202" y="45"/>
                  <a:pt x="1104" y="52"/>
                </a:cubicBezTo>
                <a:cubicBezTo>
                  <a:pt x="1006" y="59"/>
                  <a:pt x="862" y="44"/>
                  <a:pt x="786" y="52"/>
                </a:cubicBezTo>
                <a:cubicBezTo>
                  <a:pt x="710" y="60"/>
                  <a:pt x="688" y="83"/>
                  <a:pt x="650" y="98"/>
                </a:cubicBezTo>
                <a:cubicBezTo>
                  <a:pt x="612" y="113"/>
                  <a:pt x="605" y="143"/>
                  <a:pt x="560" y="143"/>
                </a:cubicBezTo>
                <a:cubicBezTo>
                  <a:pt x="515" y="143"/>
                  <a:pt x="423" y="113"/>
                  <a:pt x="378" y="98"/>
                </a:cubicBezTo>
                <a:cubicBezTo>
                  <a:pt x="333" y="83"/>
                  <a:pt x="347" y="60"/>
                  <a:pt x="287" y="52"/>
                </a:cubicBezTo>
                <a:cubicBezTo>
                  <a:pt x="227" y="44"/>
                  <a:pt x="0" y="59"/>
                  <a:pt x="15" y="52"/>
                </a:cubicBezTo>
                <a:close/>
              </a:path>
            </a:pathLst>
          </a:custGeom>
          <a:solidFill>
            <a:srgbClr val="FFCC99"/>
          </a:solidFill>
          <a:ln w="31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0" name="Freeform 14"/>
          <p:cNvSpPr>
            <a:spLocks/>
          </p:cNvSpPr>
          <p:nvPr/>
        </p:nvSpPr>
        <p:spPr bwMode="auto">
          <a:xfrm>
            <a:off x="7196138" y="3122613"/>
            <a:ext cx="1697037" cy="250825"/>
          </a:xfrm>
          <a:custGeom>
            <a:avLst/>
            <a:gdLst>
              <a:gd name="T0" fmla="*/ 2147483647 w 1180"/>
              <a:gd name="T1" fmla="*/ 2147483647 h 158"/>
              <a:gd name="T2" fmla="*/ 2147483647 w 1180"/>
              <a:gd name="T3" fmla="*/ 2147483647 h 158"/>
              <a:gd name="T4" fmla="*/ 2147483647 w 1180"/>
              <a:gd name="T5" fmla="*/ 2147483647 h 158"/>
              <a:gd name="T6" fmla="*/ 2147483647 w 1180"/>
              <a:gd name="T7" fmla="*/ 2147483647 h 158"/>
              <a:gd name="T8" fmla="*/ 2147483647 w 1180"/>
              <a:gd name="T9" fmla="*/ 2147483647 h 158"/>
              <a:gd name="T10" fmla="*/ 2147483647 w 1180"/>
              <a:gd name="T11" fmla="*/ 2147483647 h 158"/>
              <a:gd name="T12" fmla="*/ 2147483647 w 1180"/>
              <a:gd name="T13" fmla="*/ 2147483647 h 158"/>
              <a:gd name="T14" fmla="*/ 2147483647 w 1180"/>
              <a:gd name="T15" fmla="*/ 2147483647 h 158"/>
              <a:gd name="T16" fmla="*/ 2147483647 w 1180"/>
              <a:gd name="T17" fmla="*/ 2147483647 h 158"/>
              <a:gd name="T18" fmla="*/ 2147483647 w 1180"/>
              <a:gd name="T19" fmla="*/ 2147483647 h 158"/>
              <a:gd name="T20" fmla="*/ 2147483647 w 1180"/>
              <a:gd name="T21" fmla="*/ 2147483647 h 158"/>
              <a:gd name="T22" fmla="*/ 2147483647 w 1180"/>
              <a:gd name="T23" fmla="*/ 2147483647 h 1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0"/>
              <a:gd name="T37" fmla="*/ 0 h 158"/>
              <a:gd name="T38" fmla="*/ 1180 w 1180"/>
              <a:gd name="T39" fmla="*/ 158 h 1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0" h="158">
                <a:moveTo>
                  <a:pt x="68" y="52"/>
                </a:moveTo>
                <a:cubicBezTo>
                  <a:pt x="98" y="37"/>
                  <a:pt x="182" y="14"/>
                  <a:pt x="250" y="7"/>
                </a:cubicBezTo>
                <a:cubicBezTo>
                  <a:pt x="318" y="0"/>
                  <a:pt x="394" y="7"/>
                  <a:pt x="477" y="7"/>
                </a:cubicBezTo>
                <a:cubicBezTo>
                  <a:pt x="560" y="7"/>
                  <a:pt x="666" y="7"/>
                  <a:pt x="749" y="7"/>
                </a:cubicBezTo>
                <a:cubicBezTo>
                  <a:pt x="832" y="7"/>
                  <a:pt x="907" y="7"/>
                  <a:pt x="975" y="7"/>
                </a:cubicBezTo>
                <a:cubicBezTo>
                  <a:pt x="1043" y="7"/>
                  <a:pt x="1180" y="0"/>
                  <a:pt x="1157" y="7"/>
                </a:cubicBezTo>
                <a:cubicBezTo>
                  <a:pt x="1134" y="14"/>
                  <a:pt x="915" y="29"/>
                  <a:pt x="839" y="52"/>
                </a:cubicBezTo>
                <a:cubicBezTo>
                  <a:pt x="763" y="75"/>
                  <a:pt x="748" y="128"/>
                  <a:pt x="703" y="143"/>
                </a:cubicBezTo>
                <a:cubicBezTo>
                  <a:pt x="658" y="158"/>
                  <a:pt x="605" y="158"/>
                  <a:pt x="567" y="143"/>
                </a:cubicBezTo>
                <a:cubicBezTo>
                  <a:pt x="529" y="128"/>
                  <a:pt x="560" y="59"/>
                  <a:pt x="477" y="52"/>
                </a:cubicBezTo>
                <a:cubicBezTo>
                  <a:pt x="394" y="45"/>
                  <a:pt x="136" y="98"/>
                  <a:pt x="68" y="98"/>
                </a:cubicBezTo>
                <a:cubicBezTo>
                  <a:pt x="0" y="98"/>
                  <a:pt x="38" y="67"/>
                  <a:pt x="68" y="52"/>
                </a:cubicBezTo>
                <a:close/>
              </a:path>
            </a:pathLst>
          </a:custGeom>
          <a:solidFill>
            <a:srgbClr val="FFCC99"/>
          </a:solidFill>
          <a:ln w="31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1" name="Freeform 15"/>
          <p:cNvSpPr>
            <a:spLocks/>
          </p:cNvSpPr>
          <p:nvPr/>
        </p:nvSpPr>
        <p:spPr bwMode="auto">
          <a:xfrm>
            <a:off x="1908175" y="5319713"/>
            <a:ext cx="542925" cy="468312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2" name="Freeform 16"/>
          <p:cNvSpPr>
            <a:spLocks/>
          </p:cNvSpPr>
          <p:nvPr/>
        </p:nvSpPr>
        <p:spPr bwMode="auto">
          <a:xfrm>
            <a:off x="757238" y="2054225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6689" name="Oval 17"/>
          <p:cNvSpPr>
            <a:spLocks noChangeAspect="1" noChangeArrowheads="1"/>
          </p:cNvSpPr>
          <p:nvPr/>
        </p:nvSpPr>
        <p:spPr bwMode="auto">
          <a:xfrm rot="-1179229">
            <a:off x="814388" y="2168525"/>
            <a:ext cx="338137" cy="249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2304" name="Freeform 18"/>
          <p:cNvSpPr>
            <a:spLocks/>
          </p:cNvSpPr>
          <p:nvPr/>
        </p:nvSpPr>
        <p:spPr bwMode="auto">
          <a:xfrm>
            <a:off x="1909763" y="2054225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5" name="Freeform 19"/>
          <p:cNvSpPr>
            <a:spLocks/>
          </p:cNvSpPr>
          <p:nvPr/>
        </p:nvSpPr>
        <p:spPr bwMode="auto">
          <a:xfrm>
            <a:off x="1549400" y="2486025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6" name="Freeform 20"/>
          <p:cNvSpPr>
            <a:spLocks/>
          </p:cNvSpPr>
          <p:nvPr/>
        </p:nvSpPr>
        <p:spPr bwMode="auto">
          <a:xfrm>
            <a:off x="2197100" y="2486025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7" name="Freeform 21"/>
          <p:cNvSpPr>
            <a:spLocks/>
          </p:cNvSpPr>
          <p:nvPr/>
        </p:nvSpPr>
        <p:spPr bwMode="auto">
          <a:xfrm>
            <a:off x="3060700" y="2197100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8" name="Freeform 22"/>
          <p:cNvSpPr>
            <a:spLocks/>
          </p:cNvSpPr>
          <p:nvPr/>
        </p:nvSpPr>
        <p:spPr bwMode="auto">
          <a:xfrm>
            <a:off x="3349625" y="2486025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9" name="Freeform 23"/>
          <p:cNvSpPr>
            <a:spLocks/>
          </p:cNvSpPr>
          <p:nvPr/>
        </p:nvSpPr>
        <p:spPr bwMode="auto">
          <a:xfrm>
            <a:off x="1547813" y="4527550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10" name="Freeform 24"/>
          <p:cNvSpPr>
            <a:spLocks/>
          </p:cNvSpPr>
          <p:nvPr/>
        </p:nvSpPr>
        <p:spPr bwMode="auto">
          <a:xfrm>
            <a:off x="4752975" y="2711450"/>
            <a:ext cx="1139825" cy="876300"/>
          </a:xfrm>
          <a:custGeom>
            <a:avLst/>
            <a:gdLst>
              <a:gd name="T0" fmla="*/ 2147483647 w 718"/>
              <a:gd name="T1" fmla="*/ 2147483647 h 552"/>
              <a:gd name="T2" fmla="*/ 2147483647 w 718"/>
              <a:gd name="T3" fmla="*/ 2147483647 h 552"/>
              <a:gd name="T4" fmla="*/ 2147483647 w 718"/>
              <a:gd name="T5" fmla="*/ 2147483647 h 552"/>
              <a:gd name="T6" fmla="*/ 2147483647 w 718"/>
              <a:gd name="T7" fmla="*/ 2147483647 h 552"/>
              <a:gd name="T8" fmla="*/ 2147483647 w 718"/>
              <a:gd name="T9" fmla="*/ 2147483647 h 552"/>
              <a:gd name="T10" fmla="*/ 2147483647 w 718"/>
              <a:gd name="T11" fmla="*/ 2147483647 h 552"/>
              <a:gd name="T12" fmla="*/ 2147483647 w 718"/>
              <a:gd name="T13" fmla="*/ 2147483647 h 552"/>
              <a:gd name="T14" fmla="*/ 2147483647 w 718"/>
              <a:gd name="T15" fmla="*/ 2147483647 h 552"/>
              <a:gd name="T16" fmla="*/ 2147483647 w 718"/>
              <a:gd name="T17" fmla="*/ 2147483647 h 552"/>
              <a:gd name="T18" fmla="*/ 2147483647 w 718"/>
              <a:gd name="T19" fmla="*/ 2147483647 h 552"/>
              <a:gd name="T20" fmla="*/ 2147483647 w 718"/>
              <a:gd name="T21" fmla="*/ 2147483647 h 552"/>
              <a:gd name="T22" fmla="*/ 2147483647 w 718"/>
              <a:gd name="T23" fmla="*/ 2147483647 h 552"/>
              <a:gd name="T24" fmla="*/ 2147483647 w 718"/>
              <a:gd name="T25" fmla="*/ 2147483647 h 552"/>
              <a:gd name="T26" fmla="*/ 2147483647 w 718"/>
              <a:gd name="T27" fmla="*/ 0 h 552"/>
              <a:gd name="T28" fmla="*/ 2147483647 w 718"/>
              <a:gd name="T29" fmla="*/ 2147483647 h 552"/>
              <a:gd name="T30" fmla="*/ 2147483647 w 718"/>
              <a:gd name="T31" fmla="*/ 2147483647 h 552"/>
              <a:gd name="T32" fmla="*/ 2147483647 w 718"/>
              <a:gd name="T33" fmla="*/ 2147483647 h 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8"/>
              <a:gd name="T52" fmla="*/ 0 h 552"/>
              <a:gd name="T53" fmla="*/ 718 w 718"/>
              <a:gd name="T54" fmla="*/ 552 h 5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8" h="552">
                <a:moveTo>
                  <a:pt x="476" y="181"/>
                </a:moveTo>
                <a:cubicBezTo>
                  <a:pt x="499" y="204"/>
                  <a:pt x="537" y="249"/>
                  <a:pt x="522" y="272"/>
                </a:cubicBezTo>
                <a:cubicBezTo>
                  <a:pt x="507" y="295"/>
                  <a:pt x="446" y="302"/>
                  <a:pt x="386" y="317"/>
                </a:cubicBezTo>
                <a:cubicBezTo>
                  <a:pt x="326" y="332"/>
                  <a:pt x="212" y="355"/>
                  <a:pt x="159" y="363"/>
                </a:cubicBezTo>
                <a:cubicBezTo>
                  <a:pt x="106" y="371"/>
                  <a:pt x="91" y="340"/>
                  <a:pt x="68" y="363"/>
                </a:cubicBezTo>
                <a:cubicBezTo>
                  <a:pt x="45" y="386"/>
                  <a:pt x="0" y="469"/>
                  <a:pt x="23" y="499"/>
                </a:cubicBezTo>
                <a:cubicBezTo>
                  <a:pt x="46" y="529"/>
                  <a:pt x="166" y="552"/>
                  <a:pt x="204" y="544"/>
                </a:cubicBezTo>
                <a:cubicBezTo>
                  <a:pt x="242" y="536"/>
                  <a:pt x="242" y="483"/>
                  <a:pt x="250" y="453"/>
                </a:cubicBezTo>
                <a:cubicBezTo>
                  <a:pt x="258" y="423"/>
                  <a:pt x="213" y="386"/>
                  <a:pt x="250" y="363"/>
                </a:cubicBezTo>
                <a:cubicBezTo>
                  <a:pt x="287" y="340"/>
                  <a:pt x="423" y="332"/>
                  <a:pt x="476" y="317"/>
                </a:cubicBezTo>
                <a:cubicBezTo>
                  <a:pt x="529" y="302"/>
                  <a:pt x="537" y="295"/>
                  <a:pt x="567" y="272"/>
                </a:cubicBezTo>
                <a:cubicBezTo>
                  <a:pt x="597" y="249"/>
                  <a:pt x="635" y="219"/>
                  <a:pt x="658" y="181"/>
                </a:cubicBezTo>
                <a:cubicBezTo>
                  <a:pt x="681" y="143"/>
                  <a:pt x="718" y="75"/>
                  <a:pt x="703" y="45"/>
                </a:cubicBezTo>
                <a:cubicBezTo>
                  <a:pt x="688" y="15"/>
                  <a:pt x="612" y="0"/>
                  <a:pt x="567" y="0"/>
                </a:cubicBezTo>
                <a:cubicBezTo>
                  <a:pt x="522" y="0"/>
                  <a:pt x="461" y="22"/>
                  <a:pt x="431" y="45"/>
                </a:cubicBezTo>
                <a:cubicBezTo>
                  <a:pt x="401" y="68"/>
                  <a:pt x="379" y="113"/>
                  <a:pt x="386" y="136"/>
                </a:cubicBezTo>
                <a:cubicBezTo>
                  <a:pt x="393" y="159"/>
                  <a:pt x="453" y="158"/>
                  <a:pt x="476" y="181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11" name="Freeform 26"/>
          <p:cNvSpPr>
            <a:spLocks/>
          </p:cNvSpPr>
          <p:nvPr/>
        </p:nvSpPr>
        <p:spPr bwMode="auto">
          <a:xfrm>
            <a:off x="5653088" y="5437188"/>
            <a:ext cx="1800225" cy="504825"/>
          </a:xfrm>
          <a:custGeom>
            <a:avLst/>
            <a:gdLst>
              <a:gd name="T0" fmla="*/ 2147483647 w 4612"/>
              <a:gd name="T1" fmla="*/ 0 h 2336"/>
              <a:gd name="T2" fmla="*/ 2147483647 w 4612"/>
              <a:gd name="T3" fmla="*/ 0 h 2336"/>
              <a:gd name="T4" fmla="*/ 2147483647 w 4612"/>
              <a:gd name="T5" fmla="*/ 0 h 2336"/>
              <a:gd name="T6" fmla="*/ 2147483647 w 4612"/>
              <a:gd name="T7" fmla="*/ 0 h 2336"/>
              <a:gd name="T8" fmla="*/ 2147483647 w 4612"/>
              <a:gd name="T9" fmla="*/ 0 h 2336"/>
              <a:gd name="T10" fmla="*/ 2147483647 w 4612"/>
              <a:gd name="T11" fmla="*/ 0 h 2336"/>
              <a:gd name="T12" fmla="*/ 2147483647 w 4612"/>
              <a:gd name="T13" fmla="*/ 0 h 2336"/>
              <a:gd name="T14" fmla="*/ 2147483647 w 4612"/>
              <a:gd name="T15" fmla="*/ 0 h 2336"/>
              <a:gd name="T16" fmla="*/ 2147483647 w 4612"/>
              <a:gd name="T17" fmla="*/ 0 h 2336"/>
              <a:gd name="T18" fmla="*/ 2147483647 w 4612"/>
              <a:gd name="T19" fmla="*/ 0 h 2336"/>
              <a:gd name="T20" fmla="*/ 2147483647 w 4612"/>
              <a:gd name="T21" fmla="*/ 0 h 2336"/>
              <a:gd name="T22" fmla="*/ 2147483647 w 4612"/>
              <a:gd name="T23" fmla="*/ 0 h 2336"/>
              <a:gd name="T24" fmla="*/ 2147483647 w 4612"/>
              <a:gd name="T25" fmla="*/ 0 h 2336"/>
              <a:gd name="T26" fmla="*/ 2147483647 w 4612"/>
              <a:gd name="T27" fmla="*/ 0 h 2336"/>
              <a:gd name="T28" fmla="*/ 2147483647 w 4612"/>
              <a:gd name="T29" fmla="*/ 0 h 2336"/>
              <a:gd name="T30" fmla="*/ 2147483647 w 4612"/>
              <a:gd name="T31" fmla="*/ 0 h 2336"/>
              <a:gd name="T32" fmla="*/ 2147483647 w 4612"/>
              <a:gd name="T33" fmla="*/ 0 h 2336"/>
              <a:gd name="T34" fmla="*/ 2147483647 w 4612"/>
              <a:gd name="T35" fmla="*/ 0 h 2336"/>
              <a:gd name="T36" fmla="*/ 2147483647 w 4612"/>
              <a:gd name="T37" fmla="*/ 0 h 2336"/>
              <a:gd name="T38" fmla="*/ 2147483647 w 4612"/>
              <a:gd name="T39" fmla="*/ 0 h 2336"/>
              <a:gd name="T40" fmla="*/ 2147483647 w 4612"/>
              <a:gd name="T41" fmla="*/ 0 h 2336"/>
              <a:gd name="T42" fmla="*/ 0 w 4612"/>
              <a:gd name="T43" fmla="*/ 0 h 2336"/>
              <a:gd name="T44" fmla="*/ 0 w 4612"/>
              <a:gd name="T45" fmla="*/ 0 h 2336"/>
              <a:gd name="T46" fmla="*/ 2147483647 w 4612"/>
              <a:gd name="T47" fmla="*/ 0 h 2336"/>
              <a:gd name="T48" fmla="*/ 2147483647 w 4612"/>
              <a:gd name="T49" fmla="*/ 0 h 2336"/>
              <a:gd name="T50" fmla="*/ 2147483647 w 4612"/>
              <a:gd name="T51" fmla="*/ 0 h 2336"/>
              <a:gd name="T52" fmla="*/ 2147483647 w 4612"/>
              <a:gd name="T53" fmla="*/ 0 h 23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612"/>
              <a:gd name="T82" fmla="*/ 0 h 2336"/>
              <a:gd name="T83" fmla="*/ 4612 w 4612"/>
              <a:gd name="T84" fmla="*/ 2336 h 23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612" h="2336">
                <a:moveTo>
                  <a:pt x="1686" y="257"/>
                </a:moveTo>
                <a:cubicBezTo>
                  <a:pt x="1754" y="174"/>
                  <a:pt x="1791" y="0"/>
                  <a:pt x="1867" y="30"/>
                </a:cubicBezTo>
                <a:cubicBezTo>
                  <a:pt x="1943" y="60"/>
                  <a:pt x="2064" y="347"/>
                  <a:pt x="2140" y="438"/>
                </a:cubicBezTo>
                <a:cubicBezTo>
                  <a:pt x="2216" y="529"/>
                  <a:pt x="2261" y="574"/>
                  <a:pt x="2321" y="574"/>
                </a:cubicBezTo>
                <a:cubicBezTo>
                  <a:pt x="2381" y="574"/>
                  <a:pt x="2435" y="446"/>
                  <a:pt x="2503" y="438"/>
                </a:cubicBezTo>
                <a:cubicBezTo>
                  <a:pt x="2571" y="430"/>
                  <a:pt x="2638" y="438"/>
                  <a:pt x="2729" y="529"/>
                </a:cubicBezTo>
                <a:cubicBezTo>
                  <a:pt x="2820" y="620"/>
                  <a:pt x="2949" y="869"/>
                  <a:pt x="3047" y="982"/>
                </a:cubicBezTo>
                <a:cubicBezTo>
                  <a:pt x="3145" y="1095"/>
                  <a:pt x="3206" y="1171"/>
                  <a:pt x="3319" y="1209"/>
                </a:cubicBezTo>
                <a:cubicBezTo>
                  <a:pt x="3432" y="1247"/>
                  <a:pt x="3629" y="1224"/>
                  <a:pt x="3727" y="1209"/>
                </a:cubicBezTo>
                <a:cubicBezTo>
                  <a:pt x="3825" y="1194"/>
                  <a:pt x="3841" y="1126"/>
                  <a:pt x="3909" y="1118"/>
                </a:cubicBezTo>
                <a:cubicBezTo>
                  <a:pt x="3977" y="1110"/>
                  <a:pt x="4029" y="1126"/>
                  <a:pt x="4135" y="1164"/>
                </a:cubicBezTo>
                <a:cubicBezTo>
                  <a:pt x="4241" y="1202"/>
                  <a:pt x="4476" y="1270"/>
                  <a:pt x="4544" y="1345"/>
                </a:cubicBezTo>
                <a:cubicBezTo>
                  <a:pt x="4612" y="1420"/>
                  <a:pt x="4589" y="1541"/>
                  <a:pt x="4544" y="1617"/>
                </a:cubicBezTo>
                <a:cubicBezTo>
                  <a:pt x="4499" y="1693"/>
                  <a:pt x="4408" y="1822"/>
                  <a:pt x="4272" y="1799"/>
                </a:cubicBezTo>
                <a:cubicBezTo>
                  <a:pt x="4136" y="1776"/>
                  <a:pt x="3878" y="1488"/>
                  <a:pt x="3727" y="1481"/>
                </a:cubicBezTo>
                <a:cubicBezTo>
                  <a:pt x="3576" y="1474"/>
                  <a:pt x="3492" y="1709"/>
                  <a:pt x="3364" y="1754"/>
                </a:cubicBezTo>
                <a:cubicBezTo>
                  <a:pt x="3236" y="1799"/>
                  <a:pt x="3160" y="1663"/>
                  <a:pt x="2956" y="1754"/>
                </a:cubicBezTo>
                <a:cubicBezTo>
                  <a:pt x="2752" y="1845"/>
                  <a:pt x="2389" y="2336"/>
                  <a:pt x="2140" y="2298"/>
                </a:cubicBezTo>
                <a:cubicBezTo>
                  <a:pt x="1891" y="2260"/>
                  <a:pt x="1648" y="1610"/>
                  <a:pt x="1459" y="1527"/>
                </a:cubicBezTo>
                <a:cubicBezTo>
                  <a:pt x="1270" y="1444"/>
                  <a:pt x="1104" y="1814"/>
                  <a:pt x="1006" y="1799"/>
                </a:cubicBezTo>
                <a:cubicBezTo>
                  <a:pt x="908" y="1784"/>
                  <a:pt x="1014" y="1489"/>
                  <a:pt x="870" y="1436"/>
                </a:cubicBezTo>
                <a:cubicBezTo>
                  <a:pt x="726" y="1383"/>
                  <a:pt x="273" y="1488"/>
                  <a:pt x="144" y="1481"/>
                </a:cubicBezTo>
                <a:cubicBezTo>
                  <a:pt x="15" y="1474"/>
                  <a:pt x="0" y="1444"/>
                  <a:pt x="98" y="1391"/>
                </a:cubicBezTo>
                <a:cubicBezTo>
                  <a:pt x="196" y="1338"/>
                  <a:pt x="560" y="1240"/>
                  <a:pt x="734" y="1164"/>
                </a:cubicBezTo>
                <a:cubicBezTo>
                  <a:pt x="908" y="1088"/>
                  <a:pt x="1021" y="1043"/>
                  <a:pt x="1142" y="937"/>
                </a:cubicBezTo>
                <a:cubicBezTo>
                  <a:pt x="1263" y="831"/>
                  <a:pt x="1368" y="642"/>
                  <a:pt x="1459" y="529"/>
                </a:cubicBezTo>
                <a:cubicBezTo>
                  <a:pt x="1550" y="416"/>
                  <a:pt x="1618" y="340"/>
                  <a:pt x="1686" y="257"/>
                </a:cubicBezTo>
                <a:close/>
              </a:path>
            </a:pathLst>
          </a:custGeom>
          <a:solidFill>
            <a:srgbClr val="99CC00">
              <a:alpha val="70195"/>
            </a:srgbClr>
          </a:solidFill>
          <a:ln w="3175">
            <a:solidFill>
              <a:srgbClr val="5C5A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12" name="Freeform 27"/>
          <p:cNvSpPr>
            <a:spLocks/>
          </p:cNvSpPr>
          <p:nvPr/>
        </p:nvSpPr>
        <p:spPr bwMode="auto">
          <a:xfrm>
            <a:off x="4357688" y="2773363"/>
            <a:ext cx="542925" cy="323850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3419475" y="5581650"/>
            <a:ext cx="1439863" cy="519113"/>
            <a:chOff x="2154" y="3516"/>
            <a:chExt cx="907" cy="327"/>
          </a:xfrm>
        </p:grpSpPr>
        <p:sp>
          <p:nvSpPr>
            <p:cNvPr id="12423" name="Freeform 25"/>
            <p:cNvSpPr>
              <a:spLocks/>
            </p:cNvSpPr>
            <p:nvPr/>
          </p:nvSpPr>
          <p:spPr bwMode="auto">
            <a:xfrm rot="10605114" flipH="1">
              <a:off x="2154" y="3516"/>
              <a:ext cx="907" cy="327"/>
            </a:xfrm>
            <a:custGeom>
              <a:avLst/>
              <a:gdLst>
                <a:gd name="T0" fmla="*/ 0 w 4188"/>
                <a:gd name="T1" fmla="*/ 0 h 1512"/>
                <a:gd name="T2" fmla="*/ 0 w 4188"/>
                <a:gd name="T3" fmla="*/ 0 h 1512"/>
                <a:gd name="T4" fmla="*/ 0 w 4188"/>
                <a:gd name="T5" fmla="*/ 0 h 1512"/>
                <a:gd name="T6" fmla="*/ 0 w 4188"/>
                <a:gd name="T7" fmla="*/ 0 h 1512"/>
                <a:gd name="T8" fmla="*/ 0 w 4188"/>
                <a:gd name="T9" fmla="*/ 0 h 1512"/>
                <a:gd name="T10" fmla="*/ 0 w 4188"/>
                <a:gd name="T11" fmla="*/ 0 h 1512"/>
                <a:gd name="T12" fmla="*/ 0 w 4188"/>
                <a:gd name="T13" fmla="*/ 0 h 1512"/>
                <a:gd name="T14" fmla="*/ 0 w 4188"/>
                <a:gd name="T15" fmla="*/ 0 h 1512"/>
                <a:gd name="T16" fmla="*/ 0 w 4188"/>
                <a:gd name="T17" fmla="*/ 0 h 1512"/>
                <a:gd name="T18" fmla="*/ 0 w 4188"/>
                <a:gd name="T19" fmla="*/ 0 h 1512"/>
                <a:gd name="T20" fmla="*/ 0 w 4188"/>
                <a:gd name="T21" fmla="*/ 0 h 1512"/>
                <a:gd name="T22" fmla="*/ 0 w 4188"/>
                <a:gd name="T23" fmla="*/ 0 h 1512"/>
                <a:gd name="T24" fmla="*/ 0 w 4188"/>
                <a:gd name="T25" fmla="*/ 0 h 1512"/>
                <a:gd name="T26" fmla="*/ 0 w 4188"/>
                <a:gd name="T27" fmla="*/ 0 h 1512"/>
                <a:gd name="T28" fmla="*/ 0 w 4188"/>
                <a:gd name="T29" fmla="*/ 0 h 1512"/>
                <a:gd name="T30" fmla="*/ 0 w 4188"/>
                <a:gd name="T31" fmla="*/ 0 h 1512"/>
                <a:gd name="T32" fmla="*/ 0 w 4188"/>
                <a:gd name="T33" fmla="*/ 0 h 1512"/>
                <a:gd name="T34" fmla="*/ 0 w 4188"/>
                <a:gd name="T35" fmla="*/ 0 h 1512"/>
                <a:gd name="T36" fmla="*/ 0 w 4188"/>
                <a:gd name="T37" fmla="*/ 0 h 1512"/>
                <a:gd name="T38" fmla="*/ 0 w 4188"/>
                <a:gd name="T39" fmla="*/ 0 h 1512"/>
                <a:gd name="T40" fmla="*/ 0 w 4188"/>
                <a:gd name="T41" fmla="*/ 0 h 1512"/>
                <a:gd name="T42" fmla="*/ 0 w 4188"/>
                <a:gd name="T43" fmla="*/ 0 h 1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8"/>
                <a:gd name="T67" fmla="*/ 0 h 1512"/>
                <a:gd name="T68" fmla="*/ 4188 w 4188"/>
                <a:gd name="T69" fmla="*/ 1512 h 15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8" h="1512">
                  <a:moveTo>
                    <a:pt x="514" y="1232"/>
                  </a:moveTo>
                  <a:cubicBezTo>
                    <a:pt x="234" y="1194"/>
                    <a:pt x="211" y="1224"/>
                    <a:pt x="151" y="1186"/>
                  </a:cubicBezTo>
                  <a:cubicBezTo>
                    <a:pt x="91" y="1148"/>
                    <a:pt x="0" y="1080"/>
                    <a:pt x="151" y="1005"/>
                  </a:cubicBezTo>
                  <a:cubicBezTo>
                    <a:pt x="302" y="930"/>
                    <a:pt x="567" y="854"/>
                    <a:pt x="1058" y="733"/>
                  </a:cubicBezTo>
                  <a:cubicBezTo>
                    <a:pt x="1549" y="612"/>
                    <a:pt x="2630" y="400"/>
                    <a:pt x="3099" y="279"/>
                  </a:cubicBezTo>
                  <a:cubicBezTo>
                    <a:pt x="3568" y="158"/>
                    <a:pt x="3742" y="14"/>
                    <a:pt x="3870" y="7"/>
                  </a:cubicBezTo>
                  <a:cubicBezTo>
                    <a:pt x="3998" y="0"/>
                    <a:pt x="3900" y="174"/>
                    <a:pt x="3870" y="234"/>
                  </a:cubicBezTo>
                  <a:cubicBezTo>
                    <a:pt x="3840" y="294"/>
                    <a:pt x="3712" y="332"/>
                    <a:pt x="3689" y="370"/>
                  </a:cubicBezTo>
                  <a:cubicBezTo>
                    <a:pt x="3666" y="408"/>
                    <a:pt x="3681" y="438"/>
                    <a:pt x="3734" y="461"/>
                  </a:cubicBezTo>
                  <a:cubicBezTo>
                    <a:pt x="3787" y="484"/>
                    <a:pt x="3998" y="476"/>
                    <a:pt x="4006" y="506"/>
                  </a:cubicBezTo>
                  <a:cubicBezTo>
                    <a:pt x="4014" y="536"/>
                    <a:pt x="3787" y="604"/>
                    <a:pt x="3780" y="642"/>
                  </a:cubicBezTo>
                  <a:cubicBezTo>
                    <a:pt x="3773" y="680"/>
                    <a:pt x="3946" y="703"/>
                    <a:pt x="3961" y="733"/>
                  </a:cubicBezTo>
                  <a:cubicBezTo>
                    <a:pt x="3976" y="763"/>
                    <a:pt x="3908" y="793"/>
                    <a:pt x="3870" y="823"/>
                  </a:cubicBezTo>
                  <a:cubicBezTo>
                    <a:pt x="3832" y="853"/>
                    <a:pt x="3704" y="884"/>
                    <a:pt x="3734" y="914"/>
                  </a:cubicBezTo>
                  <a:cubicBezTo>
                    <a:pt x="3764" y="944"/>
                    <a:pt x="4037" y="960"/>
                    <a:pt x="4052" y="1005"/>
                  </a:cubicBezTo>
                  <a:cubicBezTo>
                    <a:pt x="4067" y="1050"/>
                    <a:pt x="3818" y="1141"/>
                    <a:pt x="3825" y="1186"/>
                  </a:cubicBezTo>
                  <a:cubicBezTo>
                    <a:pt x="3832" y="1231"/>
                    <a:pt x="4037" y="1247"/>
                    <a:pt x="4097" y="1277"/>
                  </a:cubicBezTo>
                  <a:cubicBezTo>
                    <a:pt x="4157" y="1307"/>
                    <a:pt x="4188" y="1338"/>
                    <a:pt x="4188" y="1368"/>
                  </a:cubicBezTo>
                  <a:cubicBezTo>
                    <a:pt x="4188" y="1398"/>
                    <a:pt x="4173" y="1436"/>
                    <a:pt x="4097" y="1459"/>
                  </a:cubicBezTo>
                  <a:cubicBezTo>
                    <a:pt x="4021" y="1482"/>
                    <a:pt x="4112" y="1512"/>
                    <a:pt x="3734" y="1504"/>
                  </a:cubicBezTo>
                  <a:cubicBezTo>
                    <a:pt x="3356" y="1496"/>
                    <a:pt x="2366" y="1458"/>
                    <a:pt x="1829" y="1413"/>
                  </a:cubicBezTo>
                  <a:cubicBezTo>
                    <a:pt x="1292" y="1368"/>
                    <a:pt x="794" y="1270"/>
                    <a:pt x="514" y="1232"/>
                  </a:cubicBezTo>
                  <a:close/>
                </a:path>
              </a:pathLst>
            </a:custGeom>
            <a:solidFill>
              <a:srgbClr val="003399">
                <a:alpha val="67842"/>
              </a:srgbClr>
            </a:soli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" name="Oval 28"/>
            <p:cNvSpPr>
              <a:spLocks noChangeArrowheads="1"/>
            </p:cNvSpPr>
            <p:nvPr/>
          </p:nvSpPr>
          <p:spPr bwMode="auto">
            <a:xfrm rot="-585355">
              <a:off x="2653" y="3607"/>
              <a:ext cx="123" cy="9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</p:grpSp>
      <p:sp>
        <p:nvSpPr>
          <p:cNvPr id="156701" name="Oval 29"/>
          <p:cNvSpPr>
            <a:spLocks noChangeArrowheads="1"/>
          </p:cNvSpPr>
          <p:nvPr/>
        </p:nvSpPr>
        <p:spPr bwMode="auto">
          <a:xfrm>
            <a:off x="6321425" y="5676900"/>
            <a:ext cx="374650" cy="730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2" name="Oval 30"/>
          <p:cNvSpPr>
            <a:spLocks noChangeAspect="1" noChangeArrowheads="1"/>
          </p:cNvSpPr>
          <p:nvPr/>
        </p:nvSpPr>
        <p:spPr bwMode="auto">
          <a:xfrm rot="-1179229">
            <a:off x="1620838" y="2595563"/>
            <a:ext cx="338137" cy="2492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3" name="Oval 31"/>
          <p:cNvSpPr>
            <a:spLocks noChangeAspect="1" noChangeArrowheads="1"/>
          </p:cNvSpPr>
          <p:nvPr/>
        </p:nvSpPr>
        <p:spPr bwMode="auto">
          <a:xfrm rot="-587281">
            <a:off x="4432300" y="2830513"/>
            <a:ext cx="301625" cy="2222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4" name="Oval 32"/>
          <p:cNvSpPr>
            <a:spLocks noChangeAspect="1" noChangeArrowheads="1"/>
          </p:cNvSpPr>
          <p:nvPr/>
        </p:nvSpPr>
        <p:spPr bwMode="auto">
          <a:xfrm rot="-1179229">
            <a:off x="3421063" y="2628900"/>
            <a:ext cx="338137" cy="249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5" name="Oval 33"/>
          <p:cNvSpPr>
            <a:spLocks noChangeAspect="1" noChangeArrowheads="1"/>
          </p:cNvSpPr>
          <p:nvPr/>
        </p:nvSpPr>
        <p:spPr bwMode="auto">
          <a:xfrm rot="-1179229">
            <a:off x="3133725" y="2332038"/>
            <a:ext cx="338138" cy="2492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6" name="Oval 34"/>
          <p:cNvSpPr>
            <a:spLocks noChangeAspect="1" noChangeArrowheads="1"/>
          </p:cNvSpPr>
          <p:nvPr/>
        </p:nvSpPr>
        <p:spPr bwMode="auto">
          <a:xfrm rot="-1179229">
            <a:off x="2268538" y="2557463"/>
            <a:ext cx="338137" cy="2492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7" name="Oval 35"/>
          <p:cNvSpPr>
            <a:spLocks noChangeAspect="1" noChangeArrowheads="1"/>
          </p:cNvSpPr>
          <p:nvPr/>
        </p:nvSpPr>
        <p:spPr bwMode="auto">
          <a:xfrm rot="-1179229">
            <a:off x="1981200" y="2197100"/>
            <a:ext cx="338138" cy="249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8" name="Oval 36"/>
          <p:cNvSpPr>
            <a:spLocks noChangeAspect="1" noChangeArrowheads="1"/>
          </p:cNvSpPr>
          <p:nvPr/>
        </p:nvSpPr>
        <p:spPr bwMode="auto">
          <a:xfrm rot="-1179229">
            <a:off x="1981200" y="5391150"/>
            <a:ext cx="338138" cy="249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09" name="Oval 37"/>
          <p:cNvSpPr>
            <a:spLocks noChangeAspect="1" noChangeArrowheads="1"/>
          </p:cNvSpPr>
          <p:nvPr/>
        </p:nvSpPr>
        <p:spPr bwMode="auto">
          <a:xfrm rot="-1179229">
            <a:off x="1619250" y="4600575"/>
            <a:ext cx="338138" cy="249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10" name="Oval 38"/>
          <p:cNvSpPr>
            <a:spLocks noChangeAspect="1" noChangeArrowheads="1"/>
          </p:cNvSpPr>
          <p:nvPr/>
        </p:nvSpPr>
        <p:spPr bwMode="auto">
          <a:xfrm rot="-587281">
            <a:off x="5510213" y="2773363"/>
            <a:ext cx="301625" cy="2222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2324" name="Freeform 39"/>
          <p:cNvSpPr>
            <a:spLocks/>
          </p:cNvSpPr>
          <p:nvPr/>
        </p:nvSpPr>
        <p:spPr bwMode="auto">
          <a:xfrm>
            <a:off x="3276600" y="3556000"/>
            <a:ext cx="542925" cy="468313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6712" name="Oval 40"/>
          <p:cNvSpPr>
            <a:spLocks noChangeAspect="1" noChangeArrowheads="1"/>
          </p:cNvSpPr>
          <p:nvPr/>
        </p:nvSpPr>
        <p:spPr bwMode="auto">
          <a:xfrm rot="-1179229">
            <a:off x="3349625" y="3627438"/>
            <a:ext cx="338138" cy="2492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2326" name="Freeform 41"/>
          <p:cNvSpPr>
            <a:spLocks/>
          </p:cNvSpPr>
          <p:nvPr/>
        </p:nvSpPr>
        <p:spPr bwMode="auto">
          <a:xfrm>
            <a:off x="2195513" y="3916363"/>
            <a:ext cx="542925" cy="468312"/>
          </a:xfrm>
          <a:custGeom>
            <a:avLst/>
            <a:gdLst>
              <a:gd name="T0" fmla="*/ 2147483647 w 378"/>
              <a:gd name="T1" fmla="*/ 2147483647 h 295"/>
              <a:gd name="T2" fmla="*/ 2147483647 w 378"/>
              <a:gd name="T3" fmla="*/ 0 h 295"/>
              <a:gd name="T4" fmla="*/ 2147483647 w 378"/>
              <a:gd name="T5" fmla="*/ 2147483647 h 295"/>
              <a:gd name="T6" fmla="*/ 2147483647 w 378"/>
              <a:gd name="T7" fmla="*/ 2147483647 h 295"/>
              <a:gd name="T8" fmla="*/ 2147483647 w 378"/>
              <a:gd name="T9" fmla="*/ 2147483647 h 295"/>
              <a:gd name="T10" fmla="*/ 2147483647 w 378"/>
              <a:gd name="T11" fmla="*/ 2147483647 h 295"/>
              <a:gd name="T12" fmla="*/ 0 w 378"/>
              <a:gd name="T13" fmla="*/ 2147483647 h 295"/>
              <a:gd name="T14" fmla="*/ 2147483647 w 378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"/>
              <a:gd name="T25" fmla="*/ 0 h 295"/>
              <a:gd name="T26" fmla="*/ 378 w 378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" h="295">
                <a:moveTo>
                  <a:pt x="45" y="45"/>
                </a:moveTo>
                <a:cubicBezTo>
                  <a:pt x="75" y="22"/>
                  <a:pt x="136" y="0"/>
                  <a:pt x="181" y="0"/>
                </a:cubicBezTo>
                <a:cubicBezTo>
                  <a:pt x="226" y="0"/>
                  <a:pt x="287" y="15"/>
                  <a:pt x="317" y="45"/>
                </a:cubicBezTo>
                <a:cubicBezTo>
                  <a:pt x="347" y="75"/>
                  <a:pt x="378" y="143"/>
                  <a:pt x="363" y="181"/>
                </a:cubicBezTo>
                <a:cubicBezTo>
                  <a:pt x="348" y="219"/>
                  <a:pt x="280" y="257"/>
                  <a:pt x="227" y="272"/>
                </a:cubicBezTo>
                <a:cubicBezTo>
                  <a:pt x="174" y="287"/>
                  <a:pt x="83" y="295"/>
                  <a:pt x="45" y="272"/>
                </a:cubicBezTo>
                <a:cubicBezTo>
                  <a:pt x="7" y="249"/>
                  <a:pt x="0" y="174"/>
                  <a:pt x="0" y="136"/>
                </a:cubicBezTo>
                <a:cubicBezTo>
                  <a:pt x="0" y="98"/>
                  <a:pt x="15" y="68"/>
                  <a:pt x="45" y="45"/>
                </a:cubicBezTo>
                <a:close/>
              </a:path>
            </a:pathLst>
          </a:custGeom>
          <a:solidFill>
            <a:schemeClr val="tx2">
              <a:alpha val="39999"/>
            </a:schemeClr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6714" name="Oval 42"/>
          <p:cNvSpPr>
            <a:spLocks noChangeAspect="1" noChangeArrowheads="1"/>
          </p:cNvSpPr>
          <p:nvPr/>
        </p:nvSpPr>
        <p:spPr bwMode="auto">
          <a:xfrm rot="-1179229">
            <a:off x="2268538" y="3987800"/>
            <a:ext cx="338137" cy="249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2328" name="Freeform 43"/>
          <p:cNvSpPr>
            <a:spLocks/>
          </p:cNvSpPr>
          <p:nvPr/>
        </p:nvSpPr>
        <p:spPr bwMode="auto">
          <a:xfrm>
            <a:off x="6877050" y="4933950"/>
            <a:ext cx="1800225" cy="504825"/>
          </a:xfrm>
          <a:custGeom>
            <a:avLst/>
            <a:gdLst>
              <a:gd name="T0" fmla="*/ 2147483647 w 4612"/>
              <a:gd name="T1" fmla="*/ 0 h 2336"/>
              <a:gd name="T2" fmla="*/ 2147483647 w 4612"/>
              <a:gd name="T3" fmla="*/ 0 h 2336"/>
              <a:gd name="T4" fmla="*/ 2147483647 w 4612"/>
              <a:gd name="T5" fmla="*/ 0 h 2336"/>
              <a:gd name="T6" fmla="*/ 2147483647 w 4612"/>
              <a:gd name="T7" fmla="*/ 0 h 2336"/>
              <a:gd name="T8" fmla="*/ 2147483647 w 4612"/>
              <a:gd name="T9" fmla="*/ 0 h 2336"/>
              <a:gd name="T10" fmla="*/ 2147483647 w 4612"/>
              <a:gd name="T11" fmla="*/ 0 h 2336"/>
              <a:gd name="T12" fmla="*/ 2147483647 w 4612"/>
              <a:gd name="T13" fmla="*/ 0 h 2336"/>
              <a:gd name="T14" fmla="*/ 2147483647 w 4612"/>
              <a:gd name="T15" fmla="*/ 0 h 2336"/>
              <a:gd name="T16" fmla="*/ 2147483647 w 4612"/>
              <a:gd name="T17" fmla="*/ 0 h 2336"/>
              <a:gd name="T18" fmla="*/ 2147483647 w 4612"/>
              <a:gd name="T19" fmla="*/ 0 h 2336"/>
              <a:gd name="T20" fmla="*/ 2147483647 w 4612"/>
              <a:gd name="T21" fmla="*/ 0 h 2336"/>
              <a:gd name="T22" fmla="*/ 2147483647 w 4612"/>
              <a:gd name="T23" fmla="*/ 0 h 2336"/>
              <a:gd name="T24" fmla="*/ 2147483647 w 4612"/>
              <a:gd name="T25" fmla="*/ 0 h 2336"/>
              <a:gd name="T26" fmla="*/ 2147483647 w 4612"/>
              <a:gd name="T27" fmla="*/ 0 h 2336"/>
              <a:gd name="T28" fmla="*/ 2147483647 w 4612"/>
              <a:gd name="T29" fmla="*/ 0 h 2336"/>
              <a:gd name="T30" fmla="*/ 2147483647 w 4612"/>
              <a:gd name="T31" fmla="*/ 0 h 2336"/>
              <a:gd name="T32" fmla="*/ 2147483647 w 4612"/>
              <a:gd name="T33" fmla="*/ 0 h 2336"/>
              <a:gd name="T34" fmla="*/ 2147483647 w 4612"/>
              <a:gd name="T35" fmla="*/ 0 h 2336"/>
              <a:gd name="T36" fmla="*/ 2147483647 w 4612"/>
              <a:gd name="T37" fmla="*/ 0 h 2336"/>
              <a:gd name="T38" fmla="*/ 2147483647 w 4612"/>
              <a:gd name="T39" fmla="*/ 0 h 2336"/>
              <a:gd name="T40" fmla="*/ 2147483647 w 4612"/>
              <a:gd name="T41" fmla="*/ 0 h 2336"/>
              <a:gd name="T42" fmla="*/ 0 w 4612"/>
              <a:gd name="T43" fmla="*/ 0 h 2336"/>
              <a:gd name="T44" fmla="*/ 0 w 4612"/>
              <a:gd name="T45" fmla="*/ 0 h 2336"/>
              <a:gd name="T46" fmla="*/ 2147483647 w 4612"/>
              <a:gd name="T47" fmla="*/ 0 h 2336"/>
              <a:gd name="T48" fmla="*/ 2147483647 w 4612"/>
              <a:gd name="T49" fmla="*/ 0 h 2336"/>
              <a:gd name="T50" fmla="*/ 2147483647 w 4612"/>
              <a:gd name="T51" fmla="*/ 0 h 2336"/>
              <a:gd name="T52" fmla="*/ 2147483647 w 4612"/>
              <a:gd name="T53" fmla="*/ 0 h 23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612"/>
              <a:gd name="T82" fmla="*/ 0 h 2336"/>
              <a:gd name="T83" fmla="*/ 4612 w 4612"/>
              <a:gd name="T84" fmla="*/ 2336 h 23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612" h="2336">
                <a:moveTo>
                  <a:pt x="1686" y="257"/>
                </a:moveTo>
                <a:cubicBezTo>
                  <a:pt x="1754" y="174"/>
                  <a:pt x="1791" y="0"/>
                  <a:pt x="1867" y="30"/>
                </a:cubicBezTo>
                <a:cubicBezTo>
                  <a:pt x="1943" y="60"/>
                  <a:pt x="2064" y="347"/>
                  <a:pt x="2140" y="438"/>
                </a:cubicBezTo>
                <a:cubicBezTo>
                  <a:pt x="2216" y="529"/>
                  <a:pt x="2261" y="574"/>
                  <a:pt x="2321" y="574"/>
                </a:cubicBezTo>
                <a:cubicBezTo>
                  <a:pt x="2381" y="574"/>
                  <a:pt x="2435" y="446"/>
                  <a:pt x="2503" y="438"/>
                </a:cubicBezTo>
                <a:cubicBezTo>
                  <a:pt x="2571" y="430"/>
                  <a:pt x="2638" y="438"/>
                  <a:pt x="2729" y="529"/>
                </a:cubicBezTo>
                <a:cubicBezTo>
                  <a:pt x="2820" y="620"/>
                  <a:pt x="2949" y="869"/>
                  <a:pt x="3047" y="982"/>
                </a:cubicBezTo>
                <a:cubicBezTo>
                  <a:pt x="3145" y="1095"/>
                  <a:pt x="3206" y="1171"/>
                  <a:pt x="3319" y="1209"/>
                </a:cubicBezTo>
                <a:cubicBezTo>
                  <a:pt x="3432" y="1247"/>
                  <a:pt x="3629" y="1224"/>
                  <a:pt x="3727" y="1209"/>
                </a:cubicBezTo>
                <a:cubicBezTo>
                  <a:pt x="3825" y="1194"/>
                  <a:pt x="3841" y="1126"/>
                  <a:pt x="3909" y="1118"/>
                </a:cubicBezTo>
                <a:cubicBezTo>
                  <a:pt x="3977" y="1110"/>
                  <a:pt x="4029" y="1126"/>
                  <a:pt x="4135" y="1164"/>
                </a:cubicBezTo>
                <a:cubicBezTo>
                  <a:pt x="4241" y="1202"/>
                  <a:pt x="4476" y="1270"/>
                  <a:pt x="4544" y="1345"/>
                </a:cubicBezTo>
                <a:cubicBezTo>
                  <a:pt x="4612" y="1420"/>
                  <a:pt x="4589" y="1541"/>
                  <a:pt x="4544" y="1617"/>
                </a:cubicBezTo>
                <a:cubicBezTo>
                  <a:pt x="4499" y="1693"/>
                  <a:pt x="4408" y="1822"/>
                  <a:pt x="4272" y="1799"/>
                </a:cubicBezTo>
                <a:cubicBezTo>
                  <a:pt x="4136" y="1776"/>
                  <a:pt x="3878" y="1488"/>
                  <a:pt x="3727" y="1481"/>
                </a:cubicBezTo>
                <a:cubicBezTo>
                  <a:pt x="3576" y="1474"/>
                  <a:pt x="3492" y="1709"/>
                  <a:pt x="3364" y="1754"/>
                </a:cubicBezTo>
                <a:cubicBezTo>
                  <a:pt x="3236" y="1799"/>
                  <a:pt x="3160" y="1663"/>
                  <a:pt x="2956" y="1754"/>
                </a:cubicBezTo>
                <a:cubicBezTo>
                  <a:pt x="2752" y="1845"/>
                  <a:pt x="2389" y="2336"/>
                  <a:pt x="2140" y="2298"/>
                </a:cubicBezTo>
                <a:cubicBezTo>
                  <a:pt x="1891" y="2260"/>
                  <a:pt x="1648" y="1610"/>
                  <a:pt x="1459" y="1527"/>
                </a:cubicBezTo>
                <a:cubicBezTo>
                  <a:pt x="1270" y="1444"/>
                  <a:pt x="1104" y="1814"/>
                  <a:pt x="1006" y="1799"/>
                </a:cubicBezTo>
                <a:cubicBezTo>
                  <a:pt x="908" y="1784"/>
                  <a:pt x="1014" y="1489"/>
                  <a:pt x="870" y="1436"/>
                </a:cubicBezTo>
                <a:cubicBezTo>
                  <a:pt x="726" y="1383"/>
                  <a:pt x="273" y="1488"/>
                  <a:pt x="144" y="1481"/>
                </a:cubicBezTo>
                <a:cubicBezTo>
                  <a:pt x="15" y="1474"/>
                  <a:pt x="0" y="1444"/>
                  <a:pt x="98" y="1391"/>
                </a:cubicBezTo>
                <a:cubicBezTo>
                  <a:pt x="196" y="1338"/>
                  <a:pt x="560" y="1240"/>
                  <a:pt x="734" y="1164"/>
                </a:cubicBezTo>
                <a:cubicBezTo>
                  <a:pt x="908" y="1088"/>
                  <a:pt x="1021" y="1043"/>
                  <a:pt x="1142" y="937"/>
                </a:cubicBezTo>
                <a:cubicBezTo>
                  <a:pt x="1263" y="831"/>
                  <a:pt x="1368" y="642"/>
                  <a:pt x="1459" y="529"/>
                </a:cubicBezTo>
                <a:cubicBezTo>
                  <a:pt x="1550" y="416"/>
                  <a:pt x="1618" y="340"/>
                  <a:pt x="1686" y="257"/>
                </a:cubicBezTo>
                <a:close/>
              </a:path>
            </a:pathLst>
          </a:custGeom>
          <a:solidFill>
            <a:srgbClr val="99CC00">
              <a:alpha val="70195"/>
            </a:srgbClr>
          </a:solidFill>
          <a:ln w="3175">
            <a:solidFill>
              <a:srgbClr val="5C5A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29" name="Freeform 44"/>
          <p:cNvSpPr>
            <a:spLocks/>
          </p:cNvSpPr>
          <p:nvPr/>
        </p:nvSpPr>
        <p:spPr bwMode="auto">
          <a:xfrm>
            <a:off x="7092950" y="5591175"/>
            <a:ext cx="1800225" cy="504825"/>
          </a:xfrm>
          <a:custGeom>
            <a:avLst/>
            <a:gdLst>
              <a:gd name="T0" fmla="*/ 2147483647 w 4612"/>
              <a:gd name="T1" fmla="*/ 0 h 2336"/>
              <a:gd name="T2" fmla="*/ 2147483647 w 4612"/>
              <a:gd name="T3" fmla="*/ 0 h 2336"/>
              <a:gd name="T4" fmla="*/ 2147483647 w 4612"/>
              <a:gd name="T5" fmla="*/ 0 h 2336"/>
              <a:gd name="T6" fmla="*/ 2147483647 w 4612"/>
              <a:gd name="T7" fmla="*/ 0 h 2336"/>
              <a:gd name="T8" fmla="*/ 2147483647 w 4612"/>
              <a:gd name="T9" fmla="*/ 0 h 2336"/>
              <a:gd name="T10" fmla="*/ 2147483647 w 4612"/>
              <a:gd name="T11" fmla="*/ 0 h 2336"/>
              <a:gd name="T12" fmla="*/ 2147483647 w 4612"/>
              <a:gd name="T13" fmla="*/ 0 h 2336"/>
              <a:gd name="T14" fmla="*/ 2147483647 w 4612"/>
              <a:gd name="T15" fmla="*/ 0 h 2336"/>
              <a:gd name="T16" fmla="*/ 2147483647 w 4612"/>
              <a:gd name="T17" fmla="*/ 0 h 2336"/>
              <a:gd name="T18" fmla="*/ 2147483647 w 4612"/>
              <a:gd name="T19" fmla="*/ 0 h 2336"/>
              <a:gd name="T20" fmla="*/ 2147483647 w 4612"/>
              <a:gd name="T21" fmla="*/ 0 h 2336"/>
              <a:gd name="T22" fmla="*/ 2147483647 w 4612"/>
              <a:gd name="T23" fmla="*/ 0 h 2336"/>
              <a:gd name="T24" fmla="*/ 2147483647 w 4612"/>
              <a:gd name="T25" fmla="*/ 0 h 2336"/>
              <a:gd name="T26" fmla="*/ 2147483647 w 4612"/>
              <a:gd name="T27" fmla="*/ 0 h 2336"/>
              <a:gd name="T28" fmla="*/ 2147483647 w 4612"/>
              <a:gd name="T29" fmla="*/ 0 h 2336"/>
              <a:gd name="T30" fmla="*/ 2147483647 w 4612"/>
              <a:gd name="T31" fmla="*/ 0 h 2336"/>
              <a:gd name="T32" fmla="*/ 2147483647 w 4612"/>
              <a:gd name="T33" fmla="*/ 0 h 2336"/>
              <a:gd name="T34" fmla="*/ 2147483647 w 4612"/>
              <a:gd name="T35" fmla="*/ 0 h 2336"/>
              <a:gd name="T36" fmla="*/ 2147483647 w 4612"/>
              <a:gd name="T37" fmla="*/ 0 h 2336"/>
              <a:gd name="T38" fmla="*/ 2147483647 w 4612"/>
              <a:gd name="T39" fmla="*/ 0 h 2336"/>
              <a:gd name="T40" fmla="*/ 2147483647 w 4612"/>
              <a:gd name="T41" fmla="*/ 0 h 2336"/>
              <a:gd name="T42" fmla="*/ 0 w 4612"/>
              <a:gd name="T43" fmla="*/ 0 h 2336"/>
              <a:gd name="T44" fmla="*/ 0 w 4612"/>
              <a:gd name="T45" fmla="*/ 0 h 2336"/>
              <a:gd name="T46" fmla="*/ 2147483647 w 4612"/>
              <a:gd name="T47" fmla="*/ 0 h 2336"/>
              <a:gd name="T48" fmla="*/ 2147483647 w 4612"/>
              <a:gd name="T49" fmla="*/ 0 h 2336"/>
              <a:gd name="T50" fmla="*/ 2147483647 w 4612"/>
              <a:gd name="T51" fmla="*/ 0 h 2336"/>
              <a:gd name="T52" fmla="*/ 2147483647 w 4612"/>
              <a:gd name="T53" fmla="*/ 0 h 23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612"/>
              <a:gd name="T82" fmla="*/ 0 h 2336"/>
              <a:gd name="T83" fmla="*/ 4612 w 4612"/>
              <a:gd name="T84" fmla="*/ 2336 h 23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612" h="2336">
                <a:moveTo>
                  <a:pt x="1686" y="257"/>
                </a:moveTo>
                <a:cubicBezTo>
                  <a:pt x="1754" y="174"/>
                  <a:pt x="1791" y="0"/>
                  <a:pt x="1867" y="30"/>
                </a:cubicBezTo>
                <a:cubicBezTo>
                  <a:pt x="1943" y="60"/>
                  <a:pt x="2064" y="347"/>
                  <a:pt x="2140" y="438"/>
                </a:cubicBezTo>
                <a:cubicBezTo>
                  <a:pt x="2216" y="529"/>
                  <a:pt x="2261" y="574"/>
                  <a:pt x="2321" y="574"/>
                </a:cubicBezTo>
                <a:cubicBezTo>
                  <a:pt x="2381" y="574"/>
                  <a:pt x="2435" y="446"/>
                  <a:pt x="2503" y="438"/>
                </a:cubicBezTo>
                <a:cubicBezTo>
                  <a:pt x="2571" y="430"/>
                  <a:pt x="2638" y="438"/>
                  <a:pt x="2729" y="529"/>
                </a:cubicBezTo>
                <a:cubicBezTo>
                  <a:pt x="2820" y="620"/>
                  <a:pt x="2949" y="869"/>
                  <a:pt x="3047" y="982"/>
                </a:cubicBezTo>
                <a:cubicBezTo>
                  <a:pt x="3145" y="1095"/>
                  <a:pt x="3206" y="1171"/>
                  <a:pt x="3319" y="1209"/>
                </a:cubicBezTo>
                <a:cubicBezTo>
                  <a:pt x="3432" y="1247"/>
                  <a:pt x="3629" y="1224"/>
                  <a:pt x="3727" y="1209"/>
                </a:cubicBezTo>
                <a:cubicBezTo>
                  <a:pt x="3825" y="1194"/>
                  <a:pt x="3841" y="1126"/>
                  <a:pt x="3909" y="1118"/>
                </a:cubicBezTo>
                <a:cubicBezTo>
                  <a:pt x="3977" y="1110"/>
                  <a:pt x="4029" y="1126"/>
                  <a:pt x="4135" y="1164"/>
                </a:cubicBezTo>
                <a:cubicBezTo>
                  <a:pt x="4241" y="1202"/>
                  <a:pt x="4476" y="1270"/>
                  <a:pt x="4544" y="1345"/>
                </a:cubicBezTo>
                <a:cubicBezTo>
                  <a:pt x="4612" y="1420"/>
                  <a:pt x="4589" y="1541"/>
                  <a:pt x="4544" y="1617"/>
                </a:cubicBezTo>
                <a:cubicBezTo>
                  <a:pt x="4499" y="1693"/>
                  <a:pt x="4408" y="1822"/>
                  <a:pt x="4272" y="1799"/>
                </a:cubicBezTo>
                <a:cubicBezTo>
                  <a:pt x="4136" y="1776"/>
                  <a:pt x="3878" y="1488"/>
                  <a:pt x="3727" y="1481"/>
                </a:cubicBezTo>
                <a:cubicBezTo>
                  <a:pt x="3576" y="1474"/>
                  <a:pt x="3492" y="1709"/>
                  <a:pt x="3364" y="1754"/>
                </a:cubicBezTo>
                <a:cubicBezTo>
                  <a:pt x="3236" y="1799"/>
                  <a:pt x="3160" y="1663"/>
                  <a:pt x="2956" y="1754"/>
                </a:cubicBezTo>
                <a:cubicBezTo>
                  <a:pt x="2752" y="1845"/>
                  <a:pt x="2389" y="2336"/>
                  <a:pt x="2140" y="2298"/>
                </a:cubicBezTo>
                <a:cubicBezTo>
                  <a:pt x="1891" y="2260"/>
                  <a:pt x="1648" y="1610"/>
                  <a:pt x="1459" y="1527"/>
                </a:cubicBezTo>
                <a:cubicBezTo>
                  <a:pt x="1270" y="1444"/>
                  <a:pt x="1104" y="1814"/>
                  <a:pt x="1006" y="1799"/>
                </a:cubicBezTo>
                <a:cubicBezTo>
                  <a:pt x="908" y="1784"/>
                  <a:pt x="1014" y="1489"/>
                  <a:pt x="870" y="1436"/>
                </a:cubicBezTo>
                <a:cubicBezTo>
                  <a:pt x="726" y="1383"/>
                  <a:pt x="273" y="1488"/>
                  <a:pt x="144" y="1481"/>
                </a:cubicBezTo>
                <a:cubicBezTo>
                  <a:pt x="15" y="1474"/>
                  <a:pt x="0" y="1444"/>
                  <a:pt x="98" y="1391"/>
                </a:cubicBezTo>
                <a:cubicBezTo>
                  <a:pt x="196" y="1338"/>
                  <a:pt x="560" y="1240"/>
                  <a:pt x="734" y="1164"/>
                </a:cubicBezTo>
                <a:cubicBezTo>
                  <a:pt x="908" y="1088"/>
                  <a:pt x="1021" y="1043"/>
                  <a:pt x="1142" y="937"/>
                </a:cubicBezTo>
                <a:cubicBezTo>
                  <a:pt x="1263" y="831"/>
                  <a:pt x="1368" y="642"/>
                  <a:pt x="1459" y="529"/>
                </a:cubicBezTo>
                <a:cubicBezTo>
                  <a:pt x="1550" y="416"/>
                  <a:pt x="1618" y="340"/>
                  <a:pt x="1686" y="257"/>
                </a:cubicBezTo>
                <a:close/>
              </a:path>
            </a:pathLst>
          </a:custGeom>
          <a:solidFill>
            <a:srgbClr val="99CC00">
              <a:alpha val="70195"/>
            </a:srgbClr>
          </a:solidFill>
          <a:ln w="9525">
            <a:solidFill>
              <a:srgbClr val="5C5A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30" name="AutoShape 45"/>
          <p:cNvSpPr>
            <a:spLocks noChangeArrowheads="1"/>
          </p:cNvSpPr>
          <p:nvPr/>
        </p:nvSpPr>
        <p:spPr bwMode="auto">
          <a:xfrm rot="5789854">
            <a:off x="2844800" y="5500688"/>
            <a:ext cx="142875" cy="431800"/>
          </a:xfrm>
          <a:prstGeom prst="up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6719" name="Oval 47"/>
          <p:cNvSpPr>
            <a:spLocks noChangeArrowheads="1"/>
          </p:cNvSpPr>
          <p:nvPr/>
        </p:nvSpPr>
        <p:spPr bwMode="auto">
          <a:xfrm>
            <a:off x="7526338" y="5173663"/>
            <a:ext cx="374650" cy="730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20" name="Oval 48"/>
          <p:cNvSpPr>
            <a:spLocks noChangeArrowheads="1"/>
          </p:cNvSpPr>
          <p:nvPr/>
        </p:nvSpPr>
        <p:spPr bwMode="auto">
          <a:xfrm>
            <a:off x="7742238" y="5807075"/>
            <a:ext cx="374650" cy="730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2333" name="Freeform 50"/>
          <p:cNvSpPr>
            <a:spLocks/>
          </p:cNvSpPr>
          <p:nvPr/>
        </p:nvSpPr>
        <p:spPr bwMode="auto">
          <a:xfrm rot="-168382">
            <a:off x="923925" y="3228975"/>
            <a:ext cx="2111375" cy="323850"/>
          </a:xfrm>
          <a:custGeom>
            <a:avLst/>
            <a:gdLst>
              <a:gd name="T0" fmla="*/ 2147483647 w 1330"/>
              <a:gd name="T1" fmla="*/ 2147483647 h 204"/>
              <a:gd name="T2" fmla="*/ 2147483647 w 1330"/>
              <a:gd name="T3" fmla="*/ 2147483647 h 204"/>
              <a:gd name="T4" fmla="*/ 2147483647 w 1330"/>
              <a:gd name="T5" fmla="*/ 2147483647 h 204"/>
              <a:gd name="T6" fmla="*/ 2147483647 w 1330"/>
              <a:gd name="T7" fmla="*/ 2147483647 h 204"/>
              <a:gd name="T8" fmla="*/ 2147483647 w 1330"/>
              <a:gd name="T9" fmla="*/ 2147483647 h 204"/>
              <a:gd name="T10" fmla="*/ 2147483647 w 1330"/>
              <a:gd name="T11" fmla="*/ 2147483647 h 204"/>
              <a:gd name="T12" fmla="*/ 2147483647 w 1330"/>
              <a:gd name="T13" fmla="*/ 2147483647 h 204"/>
              <a:gd name="T14" fmla="*/ 2147483647 w 1330"/>
              <a:gd name="T15" fmla="*/ 2147483647 h 204"/>
              <a:gd name="T16" fmla="*/ 2147483647 w 1330"/>
              <a:gd name="T17" fmla="*/ 2147483647 h 204"/>
              <a:gd name="T18" fmla="*/ 2147483647 w 1330"/>
              <a:gd name="T19" fmla="*/ 2147483647 h 204"/>
              <a:gd name="T20" fmla="*/ 2147483647 w 1330"/>
              <a:gd name="T21" fmla="*/ 2147483647 h 204"/>
              <a:gd name="T22" fmla="*/ 2147483647 w 1330"/>
              <a:gd name="T23" fmla="*/ 2147483647 h 204"/>
              <a:gd name="T24" fmla="*/ 2147483647 w 1330"/>
              <a:gd name="T25" fmla="*/ 2147483647 h 204"/>
              <a:gd name="T26" fmla="*/ 2147483647 w 1330"/>
              <a:gd name="T27" fmla="*/ 2147483647 h 204"/>
              <a:gd name="T28" fmla="*/ 2147483647 w 1330"/>
              <a:gd name="T29" fmla="*/ 2147483647 h 204"/>
              <a:gd name="T30" fmla="*/ 2147483647 w 1330"/>
              <a:gd name="T31" fmla="*/ 2147483647 h 204"/>
              <a:gd name="T32" fmla="*/ 2147483647 w 1330"/>
              <a:gd name="T33" fmla="*/ 2147483647 h 204"/>
              <a:gd name="T34" fmla="*/ 2147483647 w 1330"/>
              <a:gd name="T35" fmla="*/ 2147483647 h 204"/>
              <a:gd name="T36" fmla="*/ 2147483647 w 1330"/>
              <a:gd name="T37" fmla="*/ 2147483647 h 204"/>
              <a:gd name="T38" fmla="*/ 2147483647 w 1330"/>
              <a:gd name="T39" fmla="*/ 2147483647 h 204"/>
              <a:gd name="T40" fmla="*/ 2147483647 w 1330"/>
              <a:gd name="T41" fmla="*/ 2147483647 h 204"/>
              <a:gd name="T42" fmla="*/ 2147483647 w 1330"/>
              <a:gd name="T43" fmla="*/ 2147483647 h 204"/>
              <a:gd name="T44" fmla="*/ 2147483647 w 1330"/>
              <a:gd name="T45" fmla="*/ 2147483647 h 2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30"/>
              <a:gd name="T70" fmla="*/ 0 h 204"/>
              <a:gd name="T71" fmla="*/ 1330 w 1330"/>
              <a:gd name="T72" fmla="*/ 204 h 2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30" h="204">
                <a:moveTo>
                  <a:pt x="105" y="99"/>
                </a:moveTo>
                <a:cubicBezTo>
                  <a:pt x="135" y="99"/>
                  <a:pt x="166" y="107"/>
                  <a:pt x="196" y="99"/>
                </a:cubicBezTo>
                <a:cubicBezTo>
                  <a:pt x="226" y="91"/>
                  <a:pt x="249" y="68"/>
                  <a:pt x="287" y="53"/>
                </a:cubicBezTo>
                <a:cubicBezTo>
                  <a:pt x="325" y="38"/>
                  <a:pt x="362" y="16"/>
                  <a:pt x="423" y="8"/>
                </a:cubicBezTo>
                <a:cubicBezTo>
                  <a:pt x="484" y="0"/>
                  <a:pt x="597" y="1"/>
                  <a:pt x="650" y="8"/>
                </a:cubicBezTo>
                <a:cubicBezTo>
                  <a:pt x="703" y="15"/>
                  <a:pt x="702" y="46"/>
                  <a:pt x="740" y="53"/>
                </a:cubicBezTo>
                <a:cubicBezTo>
                  <a:pt x="778" y="60"/>
                  <a:pt x="823" y="53"/>
                  <a:pt x="876" y="53"/>
                </a:cubicBezTo>
                <a:cubicBezTo>
                  <a:pt x="929" y="53"/>
                  <a:pt x="1013" y="45"/>
                  <a:pt x="1058" y="53"/>
                </a:cubicBezTo>
                <a:cubicBezTo>
                  <a:pt x="1103" y="61"/>
                  <a:pt x="1119" y="84"/>
                  <a:pt x="1149" y="99"/>
                </a:cubicBezTo>
                <a:cubicBezTo>
                  <a:pt x="1179" y="114"/>
                  <a:pt x="1209" y="137"/>
                  <a:pt x="1239" y="144"/>
                </a:cubicBezTo>
                <a:cubicBezTo>
                  <a:pt x="1269" y="151"/>
                  <a:pt x="1330" y="137"/>
                  <a:pt x="1330" y="144"/>
                </a:cubicBezTo>
                <a:cubicBezTo>
                  <a:pt x="1330" y="151"/>
                  <a:pt x="1292" y="196"/>
                  <a:pt x="1239" y="189"/>
                </a:cubicBezTo>
                <a:cubicBezTo>
                  <a:pt x="1186" y="182"/>
                  <a:pt x="1080" y="114"/>
                  <a:pt x="1012" y="99"/>
                </a:cubicBezTo>
                <a:cubicBezTo>
                  <a:pt x="944" y="84"/>
                  <a:pt x="884" y="84"/>
                  <a:pt x="831" y="99"/>
                </a:cubicBezTo>
                <a:cubicBezTo>
                  <a:pt x="778" y="114"/>
                  <a:pt x="733" y="174"/>
                  <a:pt x="695" y="189"/>
                </a:cubicBezTo>
                <a:cubicBezTo>
                  <a:pt x="657" y="204"/>
                  <a:pt x="627" y="204"/>
                  <a:pt x="604" y="189"/>
                </a:cubicBezTo>
                <a:cubicBezTo>
                  <a:pt x="581" y="174"/>
                  <a:pt x="574" y="122"/>
                  <a:pt x="559" y="99"/>
                </a:cubicBezTo>
                <a:cubicBezTo>
                  <a:pt x="544" y="76"/>
                  <a:pt x="544" y="61"/>
                  <a:pt x="514" y="53"/>
                </a:cubicBezTo>
                <a:cubicBezTo>
                  <a:pt x="484" y="45"/>
                  <a:pt x="415" y="45"/>
                  <a:pt x="377" y="53"/>
                </a:cubicBezTo>
                <a:cubicBezTo>
                  <a:pt x="339" y="61"/>
                  <a:pt x="317" y="84"/>
                  <a:pt x="287" y="99"/>
                </a:cubicBezTo>
                <a:cubicBezTo>
                  <a:pt x="257" y="114"/>
                  <a:pt x="241" y="144"/>
                  <a:pt x="196" y="144"/>
                </a:cubicBezTo>
                <a:cubicBezTo>
                  <a:pt x="151" y="144"/>
                  <a:pt x="30" y="106"/>
                  <a:pt x="15" y="99"/>
                </a:cubicBezTo>
                <a:cubicBezTo>
                  <a:pt x="0" y="92"/>
                  <a:pt x="75" y="99"/>
                  <a:pt x="105" y="99"/>
                </a:cubicBezTo>
                <a:close/>
              </a:path>
            </a:pathLst>
          </a:custGeom>
          <a:solidFill>
            <a:srgbClr val="FF6600">
              <a:alpha val="58038"/>
            </a:srgbClr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6723" name="Oval 51"/>
          <p:cNvSpPr>
            <a:spLocks noChangeArrowheads="1"/>
          </p:cNvSpPr>
          <p:nvPr/>
        </p:nvSpPr>
        <p:spPr bwMode="auto">
          <a:xfrm>
            <a:off x="1838325" y="3319463"/>
            <a:ext cx="261938" cy="1158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6140450" y="3205163"/>
            <a:ext cx="2111375" cy="323850"/>
            <a:chOff x="3868" y="2019"/>
            <a:chExt cx="1330" cy="204"/>
          </a:xfrm>
        </p:grpSpPr>
        <p:sp>
          <p:nvSpPr>
            <p:cNvPr id="12421" name="Freeform 49"/>
            <p:cNvSpPr>
              <a:spLocks/>
            </p:cNvSpPr>
            <p:nvPr/>
          </p:nvSpPr>
          <p:spPr bwMode="auto">
            <a:xfrm rot="-168382">
              <a:off x="3868" y="2019"/>
              <a:ext cx="1330" cy="204"/>
            </a:xfrm>
            <a:custGeom>
              <a:avLst/>
              <a:gdLst>
                <a:gd name="T0" fmla="*/ 105 w 1330"/>
                <a:gd name="T1" fmla="*/ 99 h 204"/>
                <a:gd name="T2" fmla="*/ 196 w 1330"/>
                <a:gd name="T3" fmla="*/ 99 h 204"/>
                <a:gd name="T4" fmla="*/ 287 w 1330"/>
                <a:gd name="T5" fmla="*/ 53 h 204"/>
                <a:gd name="T6" fmla="*/ 423 w 1330"/>
                <a:gd name="T7" fmla="*/ 8 h 204"/>
                <a:gd name="T8" fmla="*/ 650 w 1330"/>
                <a:gd name="T9" fmla="*/ 8 h 204"/>
                <a:gd name="T10" fmla="*/ 740 w 1330"/>
                <a:gd name="T11" fmla="*/ 53 h 204"/>
                <a:gd name="T12" fmla="*/ 876 w 1330"/>
                <a:gd name="T13" fmla="*/ 53 h 204"/>
                <a:gd name="T14" fmla="*/ 1058 w 1330"/>
                <a:gd name="T15" fmla="*/ 53 h 204"/>
                <a:gd name="T16" fmla="*/ 1149 w 1330"/>
                <a:gd name="T17" fmla="*/ 99 h 204"/>
                <a:gd name="T18" fmla="*/ 1239 w 1330"/>
                <a:gd name="T19" fmla="*/ 144 h 204"/>
                <a:gd name="T20" fmla="*/ 1330 w 1330"/>
                <a:gd name="T21" fmla="*/ 144 h 204"/>
                <a:gd name="T22" fmla="*/ 1239 w 1330"/>
                <a:gd name="T23" fmla="*/ 189 h 204"/>
                <a:gd name="T24" fmla="*/ 1012 w 1330"/>
                <a:gd name="T25" fmla="*/ 99 h 204"/>
                <a:gd name="T26" fmla="*/ 831 w 1330"/>
                <a:gd name="T27" fmla="*/ 99 h 204"/>
                <a:gd name="T28" fmla="*/ 695 w 1330"/>
                <a:gd name="T29" fmla="*/ 189 h 204"/>
                <a:gd name="T30" fmla="*/ 604 w 1330"/>
                <a:gd name="T31" fmla="*/ 189 h 204"/>
                <a:gd name="T32" fmla="*/ 559 w 1330"/>
                <a:gd name="T33" fmla="*/ 99 h 204"/>
                <a:gd name="T34" fmla="*/ 514 w 1330"/>
                <a:gd name="T35" fmla="*/ 53 h 204"/>
                <a:gd name="T36" fmla="*/ 377 w 1330"/>
                <a:gd name="T37" fmla="*/ 53 h 204"/>
                <a:gd name="T38" fmla="*/ 287 w 1330"/>
                <a:gd name="T39" fmla="*/ 99 h 204"/>
                <a:gd name="T40" fmla="*/ 196 w 1330"/>
                <a:gd name="T41" fmla="*/ 144 h 204"/>
                <a:gd name="T42" fmla="*/ 15 w 1330"/>
                <a:gd name="T43" fmla="*/ 99 h 204"/>
                <a:gd name="T44" fmla="*/ 105 w 1330"/>
                <a:gd name="T45" fmla="*/ 99 h 2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30"/>
                <a:gd name="T70" fmla="*/ 0 h 204"/>
                <a:gd name="T71" fmla="*/ 1330 w 1330"/>
                <a:gd name="T72" fmla="*/ 204 h 2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30" h="204">
                  <a:moveTo>
                    <a:pt x="105" y="99"/>
                  </a:moveTo>
                  <a:cubicBezTo>
                    <a:pt x="135" y="99"/>
                    <a:pt x="166" y="107"/>
                    <a:pt x="196" y="99"/>
                  </a:cubicBezTo>
                  <a:cubicBezTo>
                    <a:pt x="226" y="91"/>
                    <a:pt x="249" y="68"/>
                    <a:pt x="287" y="53"/>
                  </a:cubicBezTo>
                  <a:cubicBezTo>
                    <a:pt x="325" y="38"/>
                    <a:pt x="362" y="16"/>
                    <a:pt x="423" y="8"/>
                  </a:cubicBezTo>
                  <a:cubicBezTo>
                    <a:pt x="484" y="0"/>
                    <a:pt x="597" y="1"/>
                    <a:pt x="650" y="8"/>
                  </a:cubicBezTo>
                  <a:cubicBezTo>
                    <a:pt x="703" y="15"/>
                    <a:pt x="702" y="46"/>
                    <a:pt x="740" y="53"/>
                  </a:cubicBezTo>
                  <a:cubicBezTo>
                    <a:pt x="778" y="60"/>
                    <a:pt x="823" y="53"/>
                    <a:pt x="876" y="53"/>
                  </a:cubicBezTo>
                  <a:cubicBezTo>
                    <a:pt x="929" y="53"/>
                    <a:pt x="1013" y="45"/>
                    <a:pt x="1058" y="53"/>
                  </a:cubicBezTo>
                  <a:cubicBezTo>
                    <a:pt x="1103" y="61"/>
                    <a:pt x="1119" y="84"/>
                    <a:pt x="1149" y="99"/>
                  </a:cubicBezTo>
                  <a:cubicBezTo>
                    <a:pt x="1179" y="114"/>
                    <a:pt x="1209" y="137"/>
                    <a:pt x="1239" y="144"/>
                  </a:cubicBezTo>
                  <a:cubicBezTo>
                    <a:pt x="1269" y="151"/>
                    <a:pt x="1330" y="137"/>
                    <a:pt x="1330" y="144"/>
                  </a:cubicBezTo>
                  <a:cubicBezTo>
                    <a:pt x="1330" y="151"/>
                    <a:pt x="1292" y="196"/>
                    <a:pt x="1239" y="189"/>
                  </a:cubicBezTo>
                  <a:cubicBezTo>
                    <a:pt x="1186" y="182"/>
                    <a:pt x="1080" y="114"/>
                    <a:pt x="1012" y="99"/>
                  </a:cubicBezTo>
                  <a:cubicBezTo>
                    <a:pt x="944" y="84"/>
                    <a:pt x="884" y="84"/>
                    <a:pt x="831" y="99"/>
                  </a:cubicBezTo>
                  <a:cubicBezTo>
                    <a:pt x="778" y="114"/>
                    <a:pt x="733" y="174"/>
                    <a:pt x="695" y="189"/>
                  </a:cubicBezTo>
                  <a:cubicBezTo>
                    <a:pt x="657" y="204"/>
                    <a:pt x="627" y="204"/>
                    <a:pt x="604" y="189"/>
                  </a:cubicBezTo>
                  <a:cubicBezTo>
                    <a:pt x="581" y="174"/>
                    <a:pt x="574" y="122"/>
                    <a:pt x="559" y="99"/>
                  </a:cubicBezTo>
                  <a:cubicBezTo>
                    <a:pt x="544" y="76"/>
                    <a:pt x="544" y="61"/>
                    <a:pt x="514" y="53"/>
                  </a:cubicBezTo>
                  <a:cubicBezTo>
                    <a:pt x="484" y="45"/>
                    <a:pt x="415" y="45"/>
                    <a:pt x="377" y="53"/>
                  </a:cubicBezTo>
                  <a:cubicBezTo>
                    <a:pt x="339" y="61"/>
                    <a:pt x="317" y="84"/>
                    <a:pt x="287" y="99"/>
                  </a:cubicBezTo>
                  <a:cubicBezTo>
                    <a:pt x="257" y="114"/>
                    <a:pt x="241" y="144"/>
                    <a:pt x="196" y="144"/>
                  </a:cubicBezTo>
                  <a:cubicBezTo>
                    <a:pt x="151" y="144"/>
                    <a:pt x="30" y="106"/>
                    <a:pt x="15" y="99"/>
                  </a:cubicBezTo>
                  <a:cubicBezTo>
                    <a:pt x="0" y="92"/>
                    <a:pt x="75" y="99"/>
                    <a:pt x="105" y="99"/>
                  </a:cubicBezTo>
                  <a:close/>
                </a:path>
              </a:pathLst>
            </a:custGeom>
            <a:solidFill>
              <a:srgbClr val="003399">
                <a:alpha val="67842"/>
              </a:srgbClr>
            </a:soli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22" name="Oval 52"/>
            <p:cNvSpPr>
              <a:spLocks noChangeArrowheads="1"/>
            </p:cNvSpPr>
            <p:nvPr/>
          </p:nvSpPr>
          <p:spPr bwMode="auto">
            <a:xfrm>
              <a:off x="4456" y="2073"/>
              <a:ext cx="165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3A5E8A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641850" y="4625975"/>
            <a:ext cx="558800" cy="584200"/>
            <a:chOff x="2924" y="2914"/>
            <a:chExt cx="352" cy="368"/>
          </a:xfrm>
        </p:grpSpPr>
        <p:sp>
          <p:nvSpPr>
            <p:cNvPr id="12419" name="Freeform 56"/>
            <p:cNvSpPr>
              <a:spLocks noChangeAspect="1"/>
            </p:cNvSpPr>
            <p:nvPr/>
          </p:nvSpPr>
          <p:spPr bwMode="auto">
            <a:xfrm rot="6288485">
              <a:off x="2916" y="2922"/>
              <a:ext cx="368" cy="352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003399">
                <a:alpha val="67842"/>
              </a:srgbClr>
            </a:soli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6739" name="Oval 67"/>
            <p:cNvSpPr>
              <a:spLocks noChangeArrowheads="1"/>
            </p:cNvSpPr>
            <p:nvPr/>
          </p:nvSpPr>
          <p:spPr bwMode="auto">
            <a:xfrm rot="2234491">
              <a:off x="3026" y="3037"/>
              <a:ext cx="166" cy="7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</p:grpSp>
      <p:sp>
        <p:nvSpPr>
          <p:cNvPr id="156740" name="Oval 68"/>
          <p:cNvSpPr>
            <a:spLocks noChangeArrowheads="1"/>
          </p:cNvSpPr>
          <p:nvPr/>
        </p:nvSpPr>
        <p:spPr bwMode="auto">
          <a:xfrm>
            <a:off x="8018463" y="3186113"/>
            <a:ext cx="261937" cy="1158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41" name="Oval 69"/>
          <p:cNvSpPr>
            <a:spLocks noChangeArrowheads="1"/>
          </p:cNvSpPr>
          <p:nvPr/>
        </p:nvSpPr>
        <p:spPr bwMode="auto">
          <a:xfrm>
            <a:off x="1187450" y="3124200"/>
            <a:ext cx="261938" cy="1158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43" name="Oval 71"/>
          <p:cNvSpPr>
            <a:spLocks noChangeArrowheads="1"/>
          </p:cNvSpPr>
          <p:nvPr/>
        </p:nvSpPr>
        <p:spPr bwMode="auto">
          <a:xfrm>
            <a:off x="2916238" y="3195638"/>
            <a:ext cx="261937" cy="1158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56744" name="Oval 72"/>
          <p:cNvSpPr>
            <a:spLocks noChangeArrowheads="1"/>
          </p:cNvSpPr>
          <p:nvPr/>
        </p:nvSpPr>
        <p:spPr bwMode="auto">
          <a:xfrm>
            <a:off x="6156325" y="3186113"/>
            <a:ext cx="261938" cy="1158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3851275" y="3956050"/>
            <a:ext cx="1258888" cy="1255713"/>
            <a:chOff x="2426" y="2492"/>
            <a:chExt cx="793" cy="791"/>
          </a:xfrm>
        </p:grpSpPr>
        <p:sp>
          <p:nvSpPr>
            <p:cNvPr id="12387" name="Freeform 54"/>
            <p:cNvSpPr>
              <a:spLocks noChangeAspect="1"/>
            </p:cNvSpPr>
            <p:nvPr/>
          </p:nvSpPr>
          <p:spPr bwMode="auto">
            <a:xfrm rot="206246">
              <a:off x="2798" y="2504"/>
              <a:ext cx="289" cy="262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88" name="Freeform 55"/>
            <p:cNvSpPr>
              <a:spLocks noChangeAspect="1"/>
            </p:cNvSpPr>
            <p:nvPr/>
          </p:nvSpPr>
          <p:spPr bwMode="auto">
            <a:xfrm rot="3356304">
              <a:off x="2944" y="2690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89" name="Freeform 57"/>
            <p:cNvSpPr>
              <a:spLocks noChangeAspect="1"/>
            </p:cNvSpPr>
            <p:nvPr/>
          </p:nvSpPr>
          <p:spPr bwMode="auto">
            <a:xfrm rot="9307700">
              <a:off x="2680" y="3023"/>
              <a:ext cx="289" cy="260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90" name="Freeform 58"/>
            <p:cNvSpPr>
              <a:spLocks noChangeAspect="1"/>
            </p:cNvSpPr>
            <p:nvPr/>
          </p:nvSpPr>
          <p:spPr bwMode="auto">
            <a:xfrm rot="-9226603">
              <a:off x="2464" y="2922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91" name="Freeform 59"/>
            <p:cNvSpPr>
              <a:spLocks noChangeAspect="1"/>
            </p:cNvSpPr>
            <p:nvPr/>
          </p:nvSpPr>
          <p:spPr bwMode="auto">
            <a:xfrm rot="-6038958">
              <a:off x="2412" y="2691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92" name="Freeform 60"/>
            <p:cNvSpPr>
              <a:spLocks noChangeAspect="1"/>
            </p:cNvSpPr>
            <p:nvPr/>
          </p:nvSpPr>
          <p:spPr bwMode="auto">
            <a:xfrm rot="-3038036">
              <a:off x="2560" y="2506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6733" name="Oval 61"/>
            <p:cNvSpPr>
              <a:spLocks noChangeAspect="1" noChangeArrowheads="1"/>
            </p:cNvSpPr>
            <p:nvPr/>
          </p:nvSpPr>
          <p:spPr bwMode="auto">
            <a:xfrm rot="-587281">
              <a:off x="3035" y="2740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4" name="Oval 62"/>
            <p:cNvSpPr>
              <a:spLocks noChangeAspect="1" noChangeArrowheads="1"/>
            </p:cNvSpPr>
            <p:nvPr/>
          </p:nvSpPr>
          <p:spPr bwMode="auto">
            <a:xfrm rot="-587281">
              <a:off x="2870" y="2587"/>
              <a:ext cx="105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5" name="Oval 63"/>
            <p:cNvSpPr>
              <a:spLocks noChangeAspect="1" noChangeArrowheads="1"/>
            </p:cNvSpPr>
            <p:nvPr/>
          </p:nvSpPr>
          <p:spPr bwMode="auto">
            <a:xfrm rot="-587281">
              <a:off x="2624" y="2611"/>
              <a:ext cx="105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6" name="Oval 64"/>
            <p:cNvSpPr>
              <a:spLocks noChangeAspect="1" noChangeArrowheads="1"/>
            </p:cNvSpPr>
            <p:nvPr/>
          </p:nvSpPr>
          <p:spPr bwMode="auto">
            <a:xfrm rot="-587281">
              <a:off x="2505" y="2809"/>
              <a:ext cx="104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7" name="Oval 65"/>
            <p:cNvSpPr>
              <a:spLocks noChangeAspect="1" noChangeArrowheads="1"/>
            </p:cNvSpPr>
            <p:nvPr/>
          </p:nvSpPr>
          <p:spPr bwMode="auto">
            <a:xfrm rot="-587281">
              <a:off x="2585" y="3008"/>
              <a:ext cx="105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8" name="Oval 66"/>
            <p:cNvSpPr>
              <a:spLocks noChangeAspect="1" noChangeArrowheads="1"/>
            </p:cNvSpPr>
            <p:nvPr/>
          </p:nvSpPr>
          <p:spPr bwMode="auto">
            <a:xfrm rot="-587281">
              <a:off x="2799" y="3086"/>
              <a:ext cx="105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grpSp>
          <p:nvGrpSpPr>
            <p:cNvPr id="10" name="Group 160"/>
            <p:cNvGrpSpPr>
              <a:grpSpLocks/>
            </p:cNvGrpSpPr>
            <p:nvPr/>
          </p:nvGrpSpPr>
          <p:grpSpPr bwMode="auto">
            <a:xfrm rot="3225228">
              <a:off x="2788" y="2548"/>
              <a:ext cx="28" cy="59"/>
              <a:chOff x="999" y="2868"/>
              <a:chExt cx="33" cy="67"/>
            </a:xfrm>
          </p:grpSpPr>
          <p:sp>
            <p:nvSpPr>
              <p:cNvPr id="12416" name="Line 161"/>
              <p:cNvSpPr>
                <a:spLocks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7" name="Line 162"/>
              <p:cNvSpPr>
                <a:spLocks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8" name="Line 163"/>
              <p:cNvSpPr>
                <a:spLocks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1" name="Group 164"/>
            <p:cNvGrpSpPr>
              <a:grpSpLocks/>
            </p:cNvGrpSpPr>
            <p:nvPr/>
          </p:nvGrpSpPr>
          <p:grpSpPr bwMode="auto">
            <a:xfrm rot="4565614">
              <a:off x="2700" y="3128"/>
              <a:ext cx="29" cy="58"/>
              <a:chOff x="999" y="2868"/>
              <a:chExt cx="33" cy="67"/>
            </a:xfrm>
          </p:grpSpPr>
          <p:sp>
            <p:nvSpPr>
              <p:cNvPr id="12413" name="Line 165"/>
              <p:cNvSpPr>
                <a:spLocks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4" name="Line 166"/>
              <p:cNvSpPr>
                <a:spLocks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5" name="Line 167"/>
              <p:cNvSpPr>
                <a:spLocks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 rot="6169465">
              <a:off x="3046" y="2645"/>
              <a:ext cx="29" cy="59"/>
              <a:chOff x="999" y="2868"/>
              <a:chExt cx="33" cy="67"/>
            </a:xfrm>
          </p:grpSpPr>
          <p:sp>
            <p:nvSpPr>
              <p:cNvPr id="12410" name="Line 169"/>
              <p:cNvSpPr>
                <a:spLocks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1" name="Line 170"/>
              <p:cNvSpPr>
                <a:spLocks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12" name="Line 171"/>
              <p:cNvSpPr>
                <a:spLocks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3" name="Group 172"/>
            <p:cNvGrpSpPr>
              <a:grpSpLocks/>
            </p:cNvGrpSpPr>
            <p:nvPr/>
          </p:nvGrpSpPr>
          <p:grpSpPr bwMode="auto">
            <a:xfrm rot="7652513">
              <a:off x="2512" y="2946"/>
              <a:ext cx="29" cy="58"/>
              <a:chOff x="999" y="2868"/>
              <a:chExt cx="33" cy="67"/>
            </a:xfrm>
          </p:grpSpPr>
          <p:sp>
            <p:nvSpPr>
              <p:cNvPr id="12407" name="Line 173"/>
              <p:cNvSpPr>
                <a:spLocks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08" name="Line 174"/>
              <p:cNvSpPr>
                <a:spLocks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09" name="Line 175"/>
              <p:cNvSpPr>
                <a:spLocks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4" name="Group 176"/>
            <p:cNvGrpSpPr>
              <a:grpSpLocks/>
            </p:cNvGrpSpPr>
            <p:nvPr/>
          </p:nvGrpSpPr>
          <p:grpSpPr bwMode="auto">
            <a:xfrm rot="278199">
              <a:off x="2547" y="2674"/>
              <a:ext cx="29" cy="58"/>
              <a:chOff x="999" y="2868"/>
              <a:chExt cx="33" cy="67"/>
            </a:xfrm>
          </p:grpSpPr>
          <p:sp>
            <p:nvSpPr>
              <p:cNvPr id="12404" name="Line 177"/>
              <p:cNvSpPr>
                <a:spLocks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05" name="Line 178"/>
              <p:cNvSpPr>
                <a:spLocks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06" name="Line 179"/>
              <p:cNvSpPr>
                <a:spLocks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2342" name="Oval 182"/>
          <p:cNvSpPr>
            <a:spLocks noChangeArrowheads="1"/>
          </p:cNvSpPr>
          <p:nvPr/>
        </p:nvSpPr>
        <p:spPr bwMode="auto">
          <a:xfrm>
            <a:off x="8388350" y="4724400"/>
            <a:ext cx="71438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3" name="Oval 184"/>
          <p:cNvSpPr>
            <a:spLocks noChangeArrowheads="1"/>
          </p:cNvSpPr>
          <p:nvPr/>
        </p:nvSpPr>
        <p:spPr bwMode="auto">
          <a:xfrm>
            <a:off x="8604250" y="4940300"/>
            <a:ext cx="71438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4" name="Oval 185"/>
          <p:cNvSpPr>
            <a:spLocks noChangeArrowheads="1"/>
          </p:cNvSpPr>
          <p:nvPr/>
        </p:nvSpPr>
        <p:spPr bwMode="auto">
          <a:xfrm>
            <a:off x="7885113" y="4868863"/>
            <a:ext cx="71437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5" name="Oval 186"/>
          <p:cNvSpPr>
            <a:spLocks noChangeArrowheads="1"/>
          </p:cNvSpPr>
          <p:nvPr/>
        </p:nvSpPr>
        <p:spPr bwMode="auto">
          <a:xfrm>
            <a:off x="8388350" y="5445125"/>
            <a:ext cx="71438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6" name="Oval 187"/>
          <p:cNvSpPr>
            <a:spLocks noChangeArrowheads="1"/>
          </p:cNvSpPr>
          <p:nvPr/>
        </p:nvSpPr>
        <p:spPr bwMode="auto">
          <a:xfrm>
            <a:off x="8027988" y="5516563"/>
            <a:ext cx="71437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7" name="Oval 188"/>
          <p:cNvSpPr>
            <a:spLocks noChangeArrowheads="1"/>
          </p:cNvSpPr>
          <p:nvPr/>
        </p:nvSpPr>
        <p:spPr bwMode="auto">
          <a:xfrm>
            <a:off x="8172450" y="4797425"/>
            <a:ext cx="71438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8" name="Oval 189"/>
          <p:cNvSpPr>
            <a:spLocks noChangeArrowheads="1"/>
          </p:cNvSpPr>
          <p:nvPr/>
        </p:nvSpPr>
        <p:spPr bwMode="auto">
          <a:xfrm>
            <a:off x="8243888" y="5661025"/>
            <a:ext cx="71437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49" name="Oval 190"/>
          <p:cNvSpPr>
            <a:spLocks noChangeArrowheads="1"/>
          </p:cNvSpPr>
          <p:nvPr/>
        </p:nvSpPr>
        <p:spPr bwMode="auto">
          <a:xfrm>
            <a:off x="8604250" y="5516563"/>
            <a:ext cx="71438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50" name="Oval 191"/>
          <p:cNvSpPr>
            <a:spLocks noChangeArrowheads="1"/>
          </p:cNvSpPr>
          <p:nvPr/>
        </p:nvSpPr>
        <p:spPr bwMode="auto">
          <a:xfrm>
            <a:off x="8316913" y="4508500"/>
            <a:ext cx="71437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51" name="Oval 192"/>
          <p:cNvSpPr>
            <a:spLocks noChangeArrowheads="1"/>
          </p:cNvSpPr>
          <p:nvPr/>
        </p:nvSpPr>
        <p:spPr bwMode="auto">
          <a:xfrm>
            <a:off x="8388350" y="4940300"/>
            <a:ext cx="71438" cy="73025"/>
          </a:xfrm>
          <a:prstGeom prst="ellipse">
            <a:avLst/>
          </a:prstGeom>
          <a:gradFill rotWithShape="1">
            <a:gsLst>
              <a:gs pos="0">
                <a:srgbClr val="993366">
                  <a:alpha val="37999"/>
                </a:srgbClr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52" name="Text Box 194"/>
          <p:cNvSpPr txBox="1">
            <a:spLocks noChangeArrowheads="1"/>
          </p:cNvSpPr>
          <p:nvPr/>
        </p:nvSpPr>
        <p:spPr bwMode="auto">
          <a:xfrm>
            <a:off x="6659563" y="22510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Circulation</a:t>
            </a:r>
          </a:p>
        </p:txBody>
      </p:sp>
      <p:sp>
        <p:nvSpPr>
          <p:cNvPr id="12353" name="Szövegdoboz 110"/>
          <p:cNvSpPr txBox="1">
            <a:spLocks noChangeArrowheads="1"/>
          </p:cNvSpPr>
          <p:nvPr/>
        </p:nvSpPr>
        <p:spPr bwMode="auto">
          <a:xfrm>
            <a:off x="646113" y="5751513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</p:txBody>
      </p:sp>
      <p:grpSp>
        <p:nvGrpSpPr>
          <p:cNvPr id="15" name="Group 130"/>
          <p:cNvGrpSpPr>
            <a:grpSpLocks/>
          </p:cNvGrpSpPr>
          <p:nvPr/>
        </p:nvGrpSpPr>
        <p:grpSpPr bwMode="auto">
          <a:xfrm>
            <a:off x="3511550" y="3113088"/>
            <a:ext cx="2043113" cy="200025"/>
            <a:chOff x="2353" y="2101"/>
            <a:chExt cx="1287" cy="126"/>
          </a:xfrm>
        </p:grpSpPr>
        <p:sp>
          <p:nvSpPr>
            <p:cNvPr id="12385" name="Freeform 10"/>
            <p:cNvSpPr>
              <a:spLocks/>
            </p:cNvSpPr>
            <p:nvPr/>
          </p:nvSpPr>
          <p:spPr bwMode="auto">
            <a:xfrm>
              <a:off x="2353" y="2101"/>
              <a:ext cx="1287" cy="126"/>
            </a:xfrm>
            <a:custGeom>
              <a:avLst/>
              <a:gdLst>
                <a:gd name="T0" fmla="*/ 39 w 1421"/>
                <a:gd name="T1" fmla="*/ 1 h 198"/>
                <a:gd name="T2" fmla="*/ 75 w 1421"/>
                <a:gd name="T3" fmla="*/ 1 h 198"/>
                <a:gd name="T4" fmla="*/ 113 w 1421"/>
                <a:gd name="T5" fmla="*/ 1 h 198"/>
                <a:gd name="T6" fmla="*/ 215 w 1421"/>
                <a:gd name="T7" fmla="*/ 1 h 198"/>
                <a:gd name="T8" fmla="*/ 281 w 1421"/>
                <a:gd name="T9" fmla="*/ 1 h 198"/>
                <a:gd name="T10" fmla="*/ 281 w 1421"/>
                <a:gd name="T11" fmla="*/ 1 h 198"/>
                <a:gd name="T12" fmla="*/ 215 w 1421"/>
                <a:gd name="T13" fmla="*/ 1 h 198"/>
                <a:gd name="T14" fmla="*/ 187 w 1421"/>
                <a:gd name="T15" fmla="*/ 1 h 198"/>
                <a:gd name="T16" fmla="*/ 160 w 1421"/>
                <a:gd name="T17" fmla="*/ 1 h 198"/>
                <a:gd name="T18" fmla="*/ 122 w 1421"/>
                <a:gd name="T19" fmla="*/ 1 h 198"/>
                <a:gd name="T20" fmla="*/ 103 w 1421"/>
                <a:gd name="T21" fmla="*/ 1 h 198"/>
                <a:gd name="T22" fmla="*/ 11 w 1421"/>
                <a:gd name="T23" fmla="*/ 1 h 198"/>
                <a:gd name="T24" fmla="*/ 39 w 1421"/>
                <a:gd name="T25" fmla="*/ 1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1"/>
                <a:gd name="T40" fmla="*/ 0 h 198"/>
                <a:gd name="T41" fmla="*/ 1421 w 1421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1" h="198">
                  <a:moveTo>
                    <a:pt x="189" y="99"/>
                  </a:moveTo>
                  <a:cubicBezTo>
                    <a:pt x="242" y="84"/>
                    <a:pt x="310" y="69"/>
                    <a:pt x="370" y="54"/>
                  </a:cubicBezTo>
                  <a:cubicBezTo>
                    <a:pt x="430" y="39"/>
                    <a:pt x="439" y="16"/>
                    <a:pt x="552" y="8"/>
                  </a:cubicBezTo>
                  <a:cubicBezTo>
                    <a:pt x="665" y="0"/>
                    <a:pt x="915" y="8"/>
                    <a:pt x="1051" y="8"/>
                  </a:cubicBezTo>
                  <a:cubicBezTo>
                    <a:pt x="1187" y="8"/>
                    <a:pt x="1315" y="0"/>
                    <a:pt x="1368" y="8"/>
                  </a:cubicBezTo>
                  <a:cubicBezTo>
                    <a:pt x="1421" y="16"/>
                    <a:pt x="1421" y="39"/>
                    <a:pt x="1368" y="54"/>
                  </a:cubicBezTo>
                  <a:cubicBezTo>
                    <a:pt x="1315" y="69"/>
                    <a:pt x="1126" y="84"/>
                    <a:pt x="1051" y="99"/>
                  </a:cubicBezTo>
                  <a:cubicBezTo>
                    <a:pt x="976" y="114"/>
                    <a:pt x="960" y="129"/>
                    <a:pt x="915" y="144"/>
                  </a:cubicBezTo>
                  <a:cubicBezTo>
                    <a:pt x="870" y="159"/>
                    <a:pt x="831" y="182"/>
                    <a:pt x="778" y="190"/>
                  </a:cubicBezTo>
                  <a:cubicBezTo>
                    <a:pt x="725" y="198"/>
                    <a:pt x="642" y="198"/>
                    <a:pt x="597" y="190"/>
                  </a:cubicBezTo>
                  <a:cubicBezTo>
                    <a:pt x="552" y="182"/>
                    <a:pt x="597" y="152"/>
                    <a:pt x="506" y="144"/>
                  </a:cubicBezTo>
                  <a:cubicBezTo>
                    <a:pt x="415" y="136"/>
                    <a:pt x="106" y="151"/>
                    <a:pt x="53" y="144"/>
                  </a:cubicBezTo>
                  <a:cubicBezTo>
                    <a:pt x="0" y="137"/>
                    <a:pt x="136" y="114"/>
                    <a:pt x="189" y="99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86" name="Oval 71"/>
            <p:cNvSpPr>
              <a:spLocks noChangeArrowheads="1"/>
            </p:cNvSpPr>
            <p:nvPr/>
          </p:nvSpPr>
          <p:spPr bwMode="auto">
            <a:xfrm>
              <a:off x="2902" y="2119"/>
              <a:ext cx="165" cy="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923D3B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6" name="Csoportba foglalás 119"/>
          <p:cNvGrpSpPr>
            <a:grpSpLocks/>
          </p:cNvGrpSpPr>
          <p:nvPr/>
        </p:nvGrpSpPr>
        <p:grpSpPr bwMode="auto">
          <a:xfrm>
            <a:off x="6596063" y="4937125"/>
            <a:ext cx="2071687" cy="830263"/>
            <a:chOff x="6595872" y="4937760"/>
            <a:chExt cx="2072640" cy="829056"/>
          </a:xfrm>
        </p:grpSpPr>
        <p:grpSp>
          <p:nvGrpSpPr>
            <p:cNvPr id="17" name="Csoportba foglalás 118"/>
            <p:cNvGrpSpPr>
              <a:grpSpLocks/>
            </p:cNvGrpSpPr>
            <p:nvPr/>
          </p:nvGrpSpPr>
          <p:grpSpPr bwMode="auto">
            <a:xfrm>
              <a:off x="6595872" y="4937760"/>
              <a:ext cx="975360" cy="816864"/>
              <a:chOff x="6595872" y="4937760"/>
              <a:chExt cx="975360" cy="816864"/>
            </a:xfrm>
          </p:grpSpPr>
          <p:sp>
            <p:nvSpPr>
              <p:cNvPr id="2" name="Freeform 193"/>
              <p:cNvSpPr>
                <a:spLocks/>
              </p:cNvSpPr>
              <p:nvPr/>
            </p:nvSpPr>
            <p:spPr bwMode="auto">
              <a:xfrm>
                <a:off x="7092987" y="5445022"/>
                <a:ext cx="444704" cy="215586"/>
              </a:xfrm>
              <a:custGeom>
                <a:avLst/>
                <a:gdLst>
                  <a:gd name="T0" fmla="*/ 0 w 280"/>
                  <a:gd name="T1" fmla="*/ 0 h 136"/>
                  <a:gd name="T2" fmla="*/ 142875 w 280"/>
                  <a:gd name="T3" fmla="*/ 144462 h 136"/>
                  <a:gd name="T4" fmla="*/ 358775 w 280"/>
                  <a:gd name="T5" fmla="*/ 71437 h 136"/>
                  <a:gd name="T6" fmla="*/ 431800 w 280"/>
                  <a:gd name="T7" fmla="*/ 144462 h 136"/>
                  <a:gd name="T8" fmla="*/ 431800 w 280"/>
                  <a:gd name="T9" fmla="*/ 21590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136"/>
                  <a:gd name="T17" fmla="*/ 280 w 280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136">
                    <a:moveTo>
                      <a:pt x="0" y="0"/>
                    </a:moveTo>
                    <a:cubicBezTo>
                      <a:pt x="26" y="42"/>
                      <a:pt x="52" y="84"/>
                      <a:pt x="90" y="91"/>
                    </a:cubicBezTo>
                    <a:cubicBezTo>
                      <a:pt x="128" y="98"/>
                      <a:pt x="196" y="45"/>
                      <a:pt x="226" y="45"/>
                    </a:cubicBezTo>
                    <a:cubicBezTo>
                      <a:pt x="256" y="45"/>
                      <a:pt x="264" y="76"/>
                      <a:pt x="272" y="91"/>
                    </a:cubicBezTo>
                    <a:cubicBezTo>
                      <a:pt x="280" y="106"/>
                      <a:pt x="276" y="121"/>
                      <a:pt x="272" y="136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112" name="Szabadkézi sokszög 111"/>
              <p:cNvSpPr/>
              <p:nvPr/>
            </p:nvSpPr>
            <p:spPr>
              <a:xfrm>
                <a:off x="6827754" y="5096279"/>
                <a:ext cx="174705" cy="353498"/>
              </a:xfrm>
              <a:custGeom>
                <a:avLst/>
                <a:gdLst>
                  <a:gd name="connsiteX0" fmla="*/ 0 w 174752"/>
                  <a:gd name="connsiteY0" fmla="*/ 0 h 353568"/>
                  <a:gd name="connsiteX1" fmla="*/ 36576 w 174752"/>
                  <a:gd name="connsiteY1" fmla="*/ 231648 h 353568"/>
                  <a:gd name="connsiteX2" fmla="*/ 170688 w 174752"/>
                  <a:gd name="connsiteY2" fmla="*/ 268224 h 353568"/>
                  <a:gd name="connsiteX3" fmla="*/ 60960 w 174752"/>
                  <a:gd name="connsiteY3" fmla="*/ 353568 h 353568"/>
                  <a:gd name="connsiteX4" fmla="*/ 60960 w 174752"/>
                  <a:gd name="connsiteY4" fmla="*/ 353568 h 353568"/>
                  <a:gd name="connsiteX5" fmla="*/ 60960 w 174752"/>
                  <a:gd name="connsiteY5" fmla="*/ 353568 h 35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752" h="353568">
                    <a:moveTo>
                      <a:pt x="0" y="0"/>
                    </a:moveTo>
                    <a:cubicBezTo>
                      <a:pt x="4064" y="93472"/>
                      <a:pt x="8128" y="186944"/>
                      <a:pt x="36576" y="231648"/>
                    </a:cubicBezTo>
                    <a:cubicBezTo>
                      <a:pt x="65024" y="276352"/>
                      <a:pt x="166624" y="247904"/>
                      <a:pt x="170688" y="268224"/>
                    </a:cubicBezTo>
                    <a:cubicBezTo>
                      <a:pt x="174752" y="288544"/>
                      <a:pt x="60960" y="353568"/>
                      <a:pt x="60960" y="353568"/>
                    </a:cubicBezTo>
                    <a:lnTo>
                      <a:pt x="60960" y="353568"/>
                    </a:lnTo>
                    <a:lnTo>
                      <a:pt x="60960" y="353568"/>
                    </a:lnTo>
                  </a:path>
                </a:pathLst>
              </a:cu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113" name="Szabadkézi sokszög 112"/>
              <p:cNvSpPr/>
              <p:nvPr/>
            </p:nvSpPr>
            <p:spPr>
              <a:xfrm>
                <a:off x="6729283" y="4937760"/>
                <a:ext cx="354175" cy="301187"/>
              </a:xfrm>
              <a:custGeom>
                <a:avLst/>
                <a:gdLst>
                  <a:gd name="connsiteX0" fmla="*/ 353568 w 353568"/>
                  <a:gd name="connsiteY0" fmla="*/ 0 h 300736"/>
                  <a:gd name="connsiteX1" fmla="*/ 182880 w 353568"/>
                  <a:gd name="connsiteY1" fmla="*/ 170688 h 300736"/>
                  <a:gd name="connsiteX2" fmla="*/ 182880 w 353568"/>
                  <a:gd name="connsiteY2" fmla="*/ 280416 h 300736"/>
                  <a:gd name="connsiteX3" fmla="*/ 0 w 353568"/>
                  <a:gd name="connsiteY3" fmla="*/ 292608 h 30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568" h="300736">
                    <a:moveTo>
                      <a:pt x="353568" y="0"/>
                    </a:moveTo>
                    <a:cubicBezTo>
                      <a:pt x="282448" y="61976"/>
                      <a:pt x="211328" y="123952"/>
                      <a:pt x="182880" y="170688"/>
                    </a:cubicBezTo>
                    <a:cubicBezTo>
                      <a:pt x="154432" y="217424"/>
                      <a:pt x="213360" y="260096"/>
                      <a:pt x="182880" y="280416"/>
                    </a:cubicBezTo>
                    <a:cubicBezTo>
                      <a:pt x="152400" y="300736"/>
                      <a:pt x="76200" y="296672"/>
                      <a:pt x="0" y="292608"/>
                    </a:cubicBezTo>
                  </a:path>
                </a:pathLst>
              </a:cu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114" name="Szabadkézi sokszög 113"/>
              <p:cNvSpPr/>
              <p:nvPr/>
            </p:nvSpPr>
            <p:spPr>
              <a:xfrm>
                <a:off x="7315339" y="5437096"/>
                <a:ext cx="255705" cy="317039"/>
              </a:xfrm>
              <a:custGeom>
                <a:avLst/>
                <a:gdLst>
                  <a:gd name="connsiteX0" fmla="*/ 0 w 256032"/>
                  <a:gd name="connsiteY0" fmla="*/ 0 h 316992"/>
                  <a:gd name="connsiteX1" fmla="*/ 85344 w 256032"/>
                  <a:gd name="connsiteY1" fmla="*/ 219456 h 316992"/>
                  <a:gd name="connsiteX2" fmla="*/ 256032 w 256032"/>
                  <a:gd name="connsiteY2" fmla="*/ 316992 h 316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032" h="316992">
                    <a:moveTo>
                      <a:pt x="0" y="0"/>
                    </a:moveTo>
                    <a:cubicBezTo>
                      <a:pt x="21336" y="83312"/>
                      <a:pt x="42672" y="166624"/>
                      <a:pt x="85344" y="219456"/>
                    </a:cubicBezTo>
                    <a:cubicBezTo>
                      <a:pt x="128016" y="272288"/>
                      <a:pt x="192024" y="294640"/>
                      <a:pt x="256032" y="316992"/>
                    </a:cubicBezTo>
                  </a:path>
                </a:pathLst>
              </a:cu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115" name="Szabadkézi sokszög 114"/>
              <p:cNvSpPr/>
              <p:nvPr/>
            </p:nvSpPr>
            <p:spPr>
              <a:xfrm>
                <a:off x="6595872" y="5351496"/>
                <a:ext cx="401822" cy="194978"/>
              </a:xfrm>
              <a:custGeom>
                <a:avLst/>
                <a:gdLst>
                  <a:gd name="connsiteX0" fmla="*/ 402336 w 402336"/>
                  <a:gd name="connsiteY0" fmla="*/ 195072 h 195072"/>
                  <a:gd name="connsiteX1" fmla="*/ 182880 w 402336"/>
                  <a:gd name="connsiteY1" fmla="*/ 36576 h 195072"/>
                  <a:gd name="connsiteX2" fmla="*/ 0 w 402336"/>
                  <a:gd name="connsiteY2" fmla="*/ 0 h 19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336" h="195072">
                    <a:moveTo>
                      <a:pt x="402336" y="195072"/>
                    </a:moveTo>
                    <a:cubicBezTo>
                      <a:pt x="326136" y="132080"/>
                      <a:pt x="249936" y="69088"/>
                      <a:pt x="182880" y="36576"/>
                    </a:cubicBezTo>
                    <a:cubicBezTo>
                      <a:pt x="115824" y="4064"/>
                      <a:pt x="57912" y="2032"/>
                      <a:pt x="0" y="0"/>
                    </a:cubicBezTo>
                  </a:path>
                </a:pathLst>
              </a:cu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</p:grpSp>
        <p:sp>
          <p:nvSpPr>
            <p:cNvPr id="116" name="Szabadkézi sokszög 115"/>
            <p:cNvSpPr/>
            <p:nvPr/>
          </p:nvSpPr>
          <p:spPr>
            <a:xfrm>
              <a:off x="8034809" y="5010679"/>
              <a:ext cx="487586" cy="93527"/>
            </a:xfrm>
            <a:custGeom>
              <a:avLst/>
              <a:gdLst>
                <a:gd name="connsiteX0" fmla="*/ 0 w 487680"/>
                <a:gd name="connsiteY0" fmla="*/ 0 h 93472"/>
                <a:gd name="connsiteX1" fmla="*/ 170688 w 487680"/>
                <a:gd name="connsiteY1" fmla="*/ 85344 h 93472"/>
                <a:gd name="connsiteX2" fmla="*/ 304800 w 487680"/>
                <a:gd name="connsiteY2" fmla="*/ 48768 h 93472"/>
                <a:gd name="connsiteX3" fmla="*/ 487680 w 487680"/>
                <a:gd name="connsiteY3" fmla="*/ 85344 h 9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80" h="93472">
                  <a:moveTo>
                    <a:pt x="0" y="0"/>
                  </a:moveTo>
                  <a:cubicBezTo>
                    <a:pt x="59944" y="38608"/>
                    <a:pt x="119888" y="77216"/>
                    <a:pt x="170688" y="85344"/>
                  </a:cubicBezTo>
                  <a:cubicBezTo>
                    <a:pt x="221488" y="93472"/>
                    <a:pt x="251968" y="48768"/>
                    <a:pt x="304800" y="48768"/>
                  </a:cubicBezTo>
                  <a:cubicBezTo>
                    <a:pt x="357632" y="48768"/>
                    <a:pt x="422656" y="67056"/>
                    <a:pt x="487680" y="85344"/>
                  </a:cubicBezTo>
                </a:path>
              </a:pathLst>
            </a:cu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17" name="Szabadkézi sokszög 116"/>
            <p:cNvSpPr/>
            <p:nvPr/>
          </p:nvSpPr>
          <p:spPr>
            <a:xfrm>
              <a:off x="8290513" y="5486236"/>
              <a:ext cx="304940" cy="182298"/>
            </a:xfrm>
            <a:custGeom>
              <a:avLst/>
              <a:gdLst>
                <a:gd name="connsiteX0" fmla="*/ 0 w 304800"/>
                <a:gd name="connsiteY0" fmla="*/ 0 h 182880"/>
                <a:gd name="connsiteX1" fmla="*/ 60960 w 304800"/>
                <a:gd name="connsiteY1" fmla="*/ 73152 h 182880"/>
                <a:gd name="connsiteX2" fmla="*/ 195072 w 304800"/>
                <a:gd name="connsiteY2" fmla="*/ 97536 h 182880"/>
                <a:gd name="connsiteX3" fmla="*/ 304800 w 304800"/>
                <a:gd name="connsiteY3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82880">
                  <a:moveTo>
                    <a:pt x="0" y="0"/>
                  </a:moveTo>
                  <a:cubicBezTo>
                    <a:pt x="14224" y="28448"/>
                    <a:pt x="28448" y="56896"/>
                    <a:pt x="60960" y="73152"/>
                  </a:cubicBezTo>
                  <a:cubicBezTo>
                    <a:pt x="93472" y="89408"/>
                    <a:pt x="154432" y="79248"/>
                    <a:pt x="195072" y="97536"/>
                  </a:cubicBezTo>
                  <a:cubicBezTo>
                    <a:pt x="235712" y="115824"/>
                    <a:pt x="270256" y="149352"/>
                    <a:pt x="304800" y="182880"/>
                  </a:cubicBezTo>
                </a:path>
              </a:pathLst>
            </a:cu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18" name="Szabadkézi sokszög 117"/>
            <p:cNvSpPr/>
            <p:nvPr/>
          </p:nvSpPr>
          <p:spPr>
            <a:xfrm>
              <a:off x="8430277" y="5376859"/>
              <a:ext cx="238235" cy="389957"/>
            </a:xfrm>
            <a:custGeom>
              <a:avLst/>
              <a:gdLst>
                <a:gd name="connsiteX0" fmla="*/ 6096 w 237744"/>
                <a:gd name="connsiteY0" fmla="*/ 390144 h 390144"/>
                <a:gd name="connsiteX1" fmla="*/ 30480 w 237744"/>
                <a:gd name="connsiteY1" fmla="*/ 195072 h 390144"/>
                <a:gd name="connsiteX2" fmla="*/ 188976 w 237744"/>
                <a:gd name="connsiteY2" fmla="*/ 48768 h 390144"/>
                <a:gd name="connsiteX3" fmla="*/ 237744 w 237744"/>
                <a:gd name="connsiteY3" fmla="*/ 0 h 39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" h="390144">
                  <a:moveTo>
                    <a:pt x="6096" y="390144"/>
                  </a:moveTo>
                  <a:cubicBezTo>
                    <a:pt x="3048" y="321056"/>
                    <a:pt x="0" y="251968"/>
                    <a:pt x="30480" y="195072"/>
                  </a:cubicBezTo>
                  <a:cubicBezTo>
                    <a:pt x="60960" y="138176"/>
                    <a:pt x="154432" y="81280"/>
                    <a:pt x="188976" y="48768"/>
                  </a:cubicBezTo>
                  <a:cubicBezTo>
                    <a:pt x="223520" y="16256"/>
                    <a:pt x="230632" y="8128"/>
                    <a:pt x="237744" y="0"/>
                  </a:cubicBezTo>
                </a:path>
              </a:pathLst>
            </a:custGeom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grpSp>
        <p:nvGrpSpPr>
          <p:cNvPr id="18" name="Group 134"/>
          <p:cNvGrpSpPr>
            <a:grpSpLocks/>
          </p:cNvGrpSpPr>
          <p:nvPr/>
        </p:nvGrpSpPr>
        <p:grpSpPr bwMode="auto">
          <a:xfrm>
            <a:off x="3505200" y="3116263"/>
            <a:ext cx="2043113" cy="200025"/>
            <a:chOff x="4126" y="845"/>
            <a:chExt cx="1287" cy="126"/>
          </a:xfrm>
        </p:grpSpPr>
        <p:sp>
          <p:nvSpPr>
            <p:cNvPr id="156746" name="Oval 74"/>
            <p:cNvSpPr>
              <a:spLocks noChangeArrowheads="1"/>
            </p:cNvSpPr>
            <p:nvPr/>
          </p:nvSpPr>
          <p:spPr bwMode="auto">
            <a:xfrm rot="-214338">
              <a:off x="4676" y="866"/>
              <a:ext cx="165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2375" name="Freeform 10"/>
            <p:cNvSpPr>
              <a:spLocks/>
            </p:cNvSpPr>
            <p:nvPr/>
          </p:nvSpPr>
          <p:spPr bwMode="auto">
            <a:xfrm>
              <a:off x="4126" y="845"/>
              <a:ext cx="1287" cy="126"/>
            </a:xfrm>
            <a:custGeom>
              <a:avLst/>
              <a:gdLst>
                <a:gd name="T0" fmla="*/ 39 w 1421"/>
                <a:gd name="T1" fmla="*/ 1 h 198"/>
                <a:gd name="T2" fmla="*/ 75 w 1421"/>
                <a:gd name="T3" fmla="*/ 1 h 198"/>
                <a:gd name="T4" fmla="*/ 113 w 1421"/>
                <a:gd name="T5" fmla="*/ 1 h 198"/>
                <a:gd name="T6" fmla="*/ 215 w 1421"/>
                <a:gd name="T7" fmla="*/ 1 h 198"/>
                <a:gd name="T8" fmla="*/ 281 w 1421"/>
                <a:gd name="T9" fmla="*/ 1 h 198"/>
                <a:gd name="T10" fmla="*/ 281 w 1421"/>
                <a:gd name="T11" fmla="*/ 1 h 198"/>
                <a:gd name="T12" fmla="*/ 215 w 1421"/>
                <a:gd name="T13" fmla="*/ 1 h 198"/>
                <a:gd name="T14" fmla="*/ 187 w 1421"/>
                <a:gd name="T15" fmla="*/ 1 h 198"/>
                <a:gd name="T16" fmla="*/ 160 w 1421"/>
                <a:gd name="T17" fmla="*/ 1 h 198"/>
                <a:gd name="T18" fmla="*/ 122 w 1421"/>
                <a:gd name="T19" fmla="*/ 1 h 198"/>
                <a:gd name="T20" fmla="*/ 103 w 1421"/>
                <a:gd name="T21" fmla="*/ 1 h 198"/>
                <a:gd name="T22" fmla="*/ 11 w 1421"/>
                <a:gd name="T23" fmla="*/ 1 h 198"/>
                <a:gd name="T24" fmla="*/ 39 w 1421"/>
                <a:gd name="T25" fmla="*/ 1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1"/>
                <a:gd name="T40" fmla="*/ 0 h 198"/>
                <a:gd name="T41" fmla="*/ 1421 w 1421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1" h="198">
                  <a:moveTo>
                    <a:pt x="189" y="99"/>
                  </a:moveTo>
                  <a:cubicBezTo>
                    <a:pt x="242" y="84"/>
                    <a:pt x="310" y="69"/>
                    <a:pt x="370" y="54"/>
                  </a:cubicBezTo>
                  <a:cubicBezTo>
                    <a:pt x="430" y="39"/>
                    <a:pt x="439" y="16"/>
                    <a:pt x="552" y="8"/>
                  </a:cubicBezTo>
                  <a:cubicBezTo>
                    <a:pt x="665" y="0"/>
                    <a:pt x="915" y="8"/>
                    <a:pt x="1051" y="8"/>
                  </a:cubicBezTo>
                  <a:cubicBezTo>
                    <a:pt x="1187" y="8"/>
                    <a:pt x="1315" y="0"/>
                    <a:pt x="1368" y="8"/>
                  </a:cubicBezTo>
                  <a:cubicBezTo>
                    <a:pt x="1421" y="16"/>
                    <a:pt x="1421" y="39"/>
                    <a:pt x="1368" y="54"/>
                  </a:cubicBezTo>
                  <a:cubicBezTo>
                    <a:pt x="1315" y="69"/>
                    <a:pt x="1126" y="84"/>
                    <a:pt x="1051" y="99"/>
                  </a:cubicBezTo>
                  <a:cubicBezTo>
                    <a:pt x="976" y="114"/>
                    <a:pt x="960" y="129"/>
                    <a:pt x="915" y="144"/>
                  </a:cubicBezTo>
                  <a:cubicBezTo>
                    <a:pt x="870" y="159"/>
                    <a:pt x="831" y="182"/>
                    <a:pt x="778" y="190"/>
                  </a:cubicBezTo>
                  <a:cubicBezTo>
                    <a:pt x="725" y="198"/>
                    <a:pt x="642" y="198"/>
                    <a:pt x="597" y="190"/>
                  </a:cubicBezTo>
                  <a:cubicBezTo>
                    <a:pt x="552" y="182"/>
                    <a:pt x="597" y="152"/>
                    <a:pt x="506" y="144"/>
                  </a:cubicBezTo>
                  <a:cubicBezTo>
                    <a:pt x="415" y="136"/>
                    <a:pt x="106" y="151"/>
                    <a:pt x="53" y="144"/>
                  </a:cubicBezTo>
                  <a:cubicBezTo>
                    <a:pt x="0" y="137"/>
                    <a:pt x="136" y="114"/>
                    <a:pt x="189" y="99"/>
                  </a:cubicBezTo>
                  <a:close/>
                </a:path>
              </a:pathLst>
            </a:custGeom>
            <a:solidFill>
              <a:srgbClr val="003399">
                <a:alpha val="67842"/>
              </a:srgbClr>
            </a:soli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9" name="Group 137"/>
          <p:cNvGrpSpPr>
            <a:grpSpLocks noChangeAspect="1"/>
          </p:cNvGrpSpPr>
          <p:nvPr/>
        </p:nvGrpSpPr>
        <p:grpSpPr bwMode="auto">
          <a:xfrm>
            <a:off x="4614863" y="4603750"/>
            <a:ext cx="425450" cy="479425"/>
            <a:chOff x="1578" y="2115"/>
            <a:chExt cx="328" cy="369"/>
          </a:xfrm>
        </p:grpSpPr>
        <p:sp>
          <p:nvSpPr>
            <p:cNvPr id="12364" name="Freeform 55"/>
            <p:cNvSpPr>
              <a:spLocks noChangeAspect="1"/>
            </p:cNvSpPr>
            <p:nvPr/>
          </p:nvSpPr>
          <p:spPr bwMode="auto">
            <a:xfrm rot="6293182">
              <a:off x="1560" y="2139"/>
              <a:ext cx="363" cy="328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65" name="Oval 61"/>
            <p:cNvSpPr>
              <a:spLocks noChangeAspect="1" noChangeArrowheads="1"/>
            </p:cNvSpPr>
            <p:nvPr/>
          </p:nvSpPr>
          <p:spPr bwMode="auto">
            <a:xfrm rot="2345273">
              <a:off x="1675" y="2201"/>
              <a:ext cx="132" cy="13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9E423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0" name="Group 150"/>
            <p:cNvGrpSpPr>
              <a:grpSpLocks noChangeAspect="1"/>
            </p:cNvGrpSpPr>
            <p:nvPr/>
          </p:nvGrpSpPr>
          <p:grpSpPr bwMode="auto">
            <a:xfrm rot="-1316682">
              <a:off x="1843" y="2115"/>
              <a:ext cx="33" cy="67"/>
              <a:chOff x="999" y="2868"/>
              <a:chExt cx="33" cy="67"/>
            </a:xfrm>
          </p:grpSpPr>
          <p:sp>
            <p:nvSpPr>
              <p:cNvPr id="12371" name="Line 151"/>
              <p:cNvSpPr>
                <a:spLocks noChangeAspect="1"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72" name="Line 152"/>
              <p:cNvSpPr>
                <a:spLocks noChangeAspect="1"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73" name="Line 153"/>
              <p:cNvSpPr>
                <a:spLocks noChangeAspect="1"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1" name="Group 154"/>
            <p:cNvGrpSpPr>
              <a:grpSpLocks noChangeAspect="1"/>
            </p:cNvGrpSpPr>
            <p:nvPr/>
          </p:nvGrpSpPr>
          <p:grpSpPr bwMode="auto">
            <a:xfrm rot="1340386">
              <a:off x="1649" y="2391"/>
              <a:ext cx="33" cy="67"/>
              <a:chOff x="999" y="2868"/>
              <a:chExt cx="33" cy="67"/>
            </a:xfrm>
          </p:grpSpPr>
          <p:sp>
            <p:nvSpPr>
              <p:cNvPr id="12368" name="Line 155"/>
              <p:cNvSpPr>
                <a:spLocks noChangeAspect="1" noChangeShapeType="1"/>
              </p:cNvSpPr>
              <p:nvPr/>
            </p:nvSpPr>
            <p:spPr bwMode="auto">
              <a:xfrm rot="18378694" flipH="1">
                <a:off x="977" y="289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69" name="Line 156"/>
              <p:cNvSpPr>
                <a:spLocks noChangeAspect="1" noChangeShapeType="1"/>
              </p:cNvSpPr>
              <p:nvPr/>
            </p:nvSpPr>
            <p:spPr bwMode="auto">
              <a:xfrm rot="18378694" flipH="1">
                <a:off x="993" y="2900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70" name="Line 157"/>
              <p:cNvSpPr>
                <a:spLocks noChangeAspect="1" noChangeShapeType="1"/>
              </p:cNvSpPr>
              <p:nvPr/>
            </p:nvSpPr>
            <p:spPr bwMode="auto">
              <a:xfrm rot="18378694" flipH="1">
                <a:off x="1009" y="2912"/>
                <a:ext cx="45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22" name="Group 155"/>
          <p:cNvGrpSpPr>
            <a:grpSpLocks/>
          </p:cNvGrpSpPr>
          <p:nvPr/>
        </p:nvGrpSpPr>
        <p:grpSpPr bwMode="auto">
          <a:xfrm>
            <a:off x="6142038" y="3208338"/>
            <a:ext cx="2111375" cy="323850"/>
            <a:chOff x="3869" y="2319"/>
            <a:chExt cx="1330" cy="204"/>
          </a:xfrm>
        </p:grpSpPr>
        <p:sp>
          <p:nvSpPr>
            <p:cNvPr id="12362" name="Freeform 50"/>
            <p:cNvSpPr>
              <a:spLocks/>
            </p:cNvSpPr>
            <p:nvPr/>
          </p:nvSpPr>
          <p:spPr bwMode="auto">
            <a:xfrm rot="-168382">
              <a:off x="3869" y="2319"/>
              <a:ext cx="1330" cy="204"/>
            </a:xfrm>
            <a:custGeom>
              <a:avLst/>
              <a:gdLst>
                <a:gd name="T0" fmla="*/ 105 w 1330"/>
                <a:gd name="T1" fmla="*/ 99 h 204"/>
                <a:gd name="T2" fmla="*/ 196 w 1330"/>
                <a:gd name="T3" fmla="*/ 99 h 204"/>
                <a:gd name="T4" fmla="*/ 287 w 1330"/>
                <a:gd name="T5" fmla="*/ 53 h 204"/>
                <a:gd name="T6" fmla="*/ 423 w 1330"/>
                <a:gd name="T7" fmla="*/ 8 h 204"/>
                <a:gd name="T8" fmla="*/ 650 w 1330"/>
                <a:gd name="T9" fmla="*/ 8 h 204"/>
                <a:gd name="T10" fmla="*/ 740 w 1330"/>
                <a:gd name="T11" fmla="*/ 53 h 204"/>
                <a:gd name="T12" fmla="*/ 876 w 1330"/>
                <a:gd name="T13" fmla="*/ 53 h 204"/>
                <a:gd name="T14" fmla="*/ 1058 w 1330"/>
                <a:gd name="T15" fmla="*/ 53 h 204"/>
                <a:gd name="T16" fmla="*/ 1149 w 1330"/>
                <a:gd name="T17" fmla="*/ 99 h 204"/>
                <a:gd name="T18" fmla="*/ 1239 w 1330"/>
                <a:gd name="T19" fmla="*/ 144 h 204"/>
                <a:gd name="T20" fmla="*/ 1330 w 1330"/>
                <a:gd name="T21" fmla="*/ 144 h 204"/>
                <a:gd name="T22" fmla="*/ 1239 w 1330"/>
                <a:gd name="T23" fmla="*/ 189 h 204"/>
                <a:gd name="T24" fmla="*/ 1012 w 1330"/>
                <a:gd name="T25" fmla="*/ 99 h 204"/>
                <a:gd name="T26" fmla="*/ 831 w 1330"/>
                <a:gd name="T27" fmla="*/ 99 h 204"/>
                <a:gd name="T28" fmla="*/ 695 w 1330"/>
                <a:gd name="T29" fmla="*/ 189 h 204"/>
                <a:gd name="T30" fmla="*/ 604 w 1330"/>
                <a:gd name="T31" fmla="*/ 189 h 204"/>
                <a:gd name="T32" fmla="*/ 559 w 1330"/>
                <a:gd name="T33" fmla="*/ 99 h 204"/>
                <a:gd name="T34" fmla="*/ 514 w 1330"/>
                <a:gd name="T35" fmla="*/ 53 h 204"/>
                <a:gd name="T36" fmla="*/ 377 w 1330"/>
                <a:gd name="T37" fmla="*/ 53 h 204"/>
                <a:gd name="T38" fmla="*/ 287 w 1330"/>
                <a:gd name="T39" fmla="*/ 99 h 204"/>
                <a:gd name="T40" fmla="*/ 196 w 1330"/>
                <a:gd name="T41" fmla="*/ 144 h 204"/>
                <a:gd name="T42" fmla="*/ 15 w 1330"/>
                <a:gd name="T43" fmla="*/ 99 h 204"/>
                <a:gd name="T44" fmla="*/ 105 w 1330"/>
                <a:gd name="T45" fmla="*/ 99 h 2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30"/>
                <a:gd name="T70" fmla="*/ 0 h 204"/>
                <a:gd name="T71" fmla="*/ 1330 w 1330"/>
                <a:gd name="T72" fmla="*/ 204 h 2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30" h="204">
                  <a:moveTo>
                    <a:pt x="105" y="99"/>
                  </a:moveTo>
                  <a:cubicBezTo>
                    <a:pt x="135" y="99"/>
                    <a:pt x="166" y="107"/>
                    <a:pt x="196" y="99"/>
                  </a:cubicBezTo>
                  <a:cubicBezTo>
                    <a:pt x="226" y="91"/>
                    <a:pt x="249" y="68"/>
                    <a:pt x="287" y="53"/>
                  </a:cubicBezTo>
                  <a:cubicBezTo>
                    <a:pt x="325" y="38"/>
                    <a:pt x="362" y="16"/>
                    <a:pt x="423" y="8"/>
                  </a:cubicBezTo>
                  <a:cubicBezTo>
                    <a:pt x="484" y="0"/>
                    <a:pt x="597" y="1"/>
                    <a:pt x="650" y="8"/>
                  </a:cubicBezTo>
                  <a:cubicBezTo>
                    <a:pt x="703" y="15"/>
                    <a:pt x="702" y="46"/>
                    <a:pt x="740" y="53"/>
                  </a:cubicBezTo>
                  <a:cubicBezTo>
                    <a:pt x="778" y="60"/>
                    <a:pt x="823" y="53"/>
                    <a:pt x="876" y="53"/>
                  </a:cubicBezTo>
                  <a:cubicBezTo>
                    <a:pt x="929" y="53"/>
                    <a:pt x="1013" y="45"/>
                    <a:pt x="1058" y="53"/>
                  </a:cubicBezTo>
                  <a:cubicBezTo>
                    <a:pt x="1103" y="61"/>
                    <a:pt x="1119" y="84"/>
                    <a:pt x="1149" y="99"/>
                  </a:cubicBezTo>
                  <a:cubicBezTo>
                    <a:pt x="1179" y="114"/>
                    <a:pt x="1209" y="137"/>
                    <a:pt x="1239" y="144"/>
                  </a:cubicBezTo>
                  <a:cubicBezTo>
                    <a:pt x="1269" y="151"/>
                    <a:pt x="1330" y="137"/>
                    <a:pt x="1330" y="144"/>
                  </a:cubicBezTo>
                  <a:cubicBezTo>
                    <a:pt x="1330" y="151"/>
                    <a:pt x="1292" y="196"/>
                    <a:pt x="1239" y="189"/>
                  </a:cubicBezTo>
                  <a:cubicBezTo>
                    <a:pt x="1186" y="182"/>
                    <a:pt x="1080" y="114"/>
                    <a:pt x="1012" y="99"/>
                  </a:cubicBezTo>
                  <a:cubicBezTo>
                    <a:pt x="944" y="84"/>
                    <a:pt x="884" y="84"/>
                    <a:pt x="831" y="99"/>
                  </a:cubicBezTo>
                  <a:cubicBezTo>
                    <a:pt x="778" y="114"/>
                    <a:pt x="733" y="174"/>
                    <a:pt x="695" y="189"/>
                  </a:cubicBezTo>
                  <a:cubicBezTo>
                    <a:pt x="657" y="204"/>
                    <a:pt x="627" y="204"/>
                    <a:pt x="604" y="189"/>
                  </a:cubicBezTo>
                  <a:cubicBezTo>
                    <a:pt x="581" y="174"/>
                    <a:pt x="574" y="122"/>
                    <a:pt x="559" y="99"/>
                  </a:cubicBezTo>
                  <a:cubicBezTo>
                    <a:pt x="544" y="76"/>
                    <a:pt x="544" y="61"/>
                    <a:pt x="514" y="53"/>
                  </a:cubicBezTo>
                  <a:cubicBezTo>
                    <a:pt x="484" y="45"/>
                    <a:pt x="415" y="45"/>
                    <a:pt x="377" y="53"/>
                  </a:cubicBezTo>
                  <a:cubicBezTo>
                    <a:pt x="339" y="61"/>
                    <a:pt x="317" y="84"/>
                    <a:pt x="287" y="99"/>
                  </a:cubicBezTo>
                  <a:cubicBezTo>
                    <a:pt x="257" y="114"/>
                    <a:pt x="241" y="144"/>
                    <a:pt x="196" y="144"/>
                  </a:cubicBezTo>
                  <a:cubicBezTo>
                    <a:pt x="151" y="144"/>
                    <a:pt x="30" y="106"/>
                    <a:pt x="15" y="99"/>
                  </a:cubicBezTo>
                  <a:cubicBezTo>
                    <a:pt x="0" y="92"/>
                    <a:pt x="75" y="99"/>
                    <a:pt x="105" y="99"/>
                  </a:cubicBezTo>
                  <a:close/>
                </a:path>
              </a:pathLst>
            </a:custGeom>
            <a:solidFill>
              <a:srgbClr val="FF6600">
                <a:alpha val="58038"/>
              </a:srgbClr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4445" y="2376"/>
              <a:ext cx="165" cy="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</p:grpSp>
      <p:grpSp>
        <p:nvGrpSpPr>
          <p:cNvPr id="23" name="Group 159"/>
          <p:cNvGrpSpPr>
            <a:grpSpLocks/>
          </p:cNvGrpSpPr>
          <p:nvPr/>
        </p:nvGrpSpPr>
        <p:grpSpPr bwMode="auto">
          <a:xfrm>
            <a:off x="3419475" y="5576888"/>
            <a:ext cx="1439863" cy="519112"/>
            <a:chOff x="2290" y="3652"/>
            <a:chExt cx="907" cy="327"/>
          </a:xfrm>
        </p:grpSpPr>
        <p:sp>
          <p:nvSpPr>
            <p:cNvPr id="12360" name="Freeform 25"/>
            <p:cNvSpPr>
              <a:spLocks/>
            </p:cNvSpPr>
            <p:nvPr/>
          </p:nvSpPr>
          <p:spPr bwMode="auto">
            <a:xfrm rot="10605114" flipH="1">
              <a:off x="2290" y="3652"/>
              <a:ext cx="907" cy="327"/>
            </a:xfrm>
            <a:custGeom>
              <a:avLst/>
              <a:gdLst>
                <a:gd name="T0" fmla="*/ 0 w 4188"/>
                <a:gd name="T1" fmla="*/ 0 h 1512"/>
                <a:gd name="T2" fmla="*/ 0 w 4188"/>
                <a:gd name="T3" fmla="*/ 0 h 1512"/>
                <a:gd name="T4" fmla="*/ 0 w 4188"/>
                <a:gd name="T5" fmla="*/ 0 h 1512"/>
                <a:gd name="T6" fmla="*/ 0 w 4188"/>
                <a:gd name="T7" fmla="*/ 0 h 1512"/>
                <a:gd name="T8" fmla="*/ 0 w 4188"/>
                <a:gd name="T9" fmla="*/ 0 h 1512"/>
                <a:gd name="T10" fmla="*/ 0 w 4188"/>
                <a:gd name="T11" fmla="*/ 0 h 1512"/>
                <a:gd name="T12" fmla="*/ 0 w 4188"/>
                <a:gd name="T13" fmla="*/ 0 h 1512"/>
                <a:gd name="T14" fmla="*/ 0 w 4188"/>
                <a:gd name="T15" fmla="*/ 0 h 1512"/>
                <a:gd name="T16" fmla="*/ 0 w 4188"/>
                <a:gd name="T17" fmla="*/ 0 h 1512"/>
                <a:gd name="T18" fmla="*/ 0 w 4188"/>
                <a:gd name="T19" fmla="*/ 0 h 1512"/>
                <a:gd name="T20" fmla="*/ 0 w 4188"/>
                <a:gd name="T21" fmla="*/ 0 h 1512"/>
                <a:gd name="T22" fmla="*/ 0 w 4188"/>
                <a:gd name="T23" fmla="*/ 0 h 1512"/>
                <a:gd name="T24" fmla="*/ 0 w 4188"/>
                <a:gd name="T25" fmla="*/ 0 h 1512"/>
                <a:gd name="T26" fmla="*/ 0 w 4188"/>
                <a:gd name="T27" fmla="*/ 0 h 1512"/>
                <a:gd name="T28" fmla="*/ 0 w 4188"/>
                <a:gd name="T29" fmla="*/ 0 h 1512"/>
                <a:gd name="T30" fmla="*/ 0 w 4188"/>
                <a:gd name="T31" fmla="*/ 0 h 1512"/>
                <a:gd name="T32" fmla="*/ 0 w 4188"/>
                <a:gd name="T33" fmla="*/ 0 h 1512"/>
                <a:gd name="T34" fmla="*/ 0 w 4188"/>
                <a:gd name="T35" fmla="*/ 0 h 1512"/>
                <a:gd name="T36" fmla="*/ 0 w 4188"/>
                <a:gd name="T37" fmla="*/ 0 h 1512"/>
                <a:gd name="T38" fmla="*/ 0 w 4188"/>
                <a:gd name="T39" fmla="*/ 0 h 1512"/>
                <a:gd name="T40" fmla="*/ 0 w 4188"/>
                <a:gd name="T41" fmla="*/ 0 h 1512"/>
                <a:gd name="T42" fmla="*/ 0 w 4188"/>
                <a:gd name="T43" fmla="*/ 0 h 1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8"/>
                <a:gd name="T67" fmla="*/ 0 h 1512"/>
                <a:gd name="T68" fmla="*/ 4188 w 4188"/>
                <a:gd name="T69" fmla="*/ 1512 h 15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8" h="1512">
                  <a:moveTo>
                    <a:pt x="514" y="1232"/>
                  </a:moveTo>
                  <a:cubicBezTo>
                    <a:pt x="234" y="1194"/>
                    <a:pt x="211" y="1224"/>
                    <a:pt x="151" y="1186"/>
                  </a:cubicBezTo>
                  <a:cubicBezTo>
                    <a:pt x="91" y="1148"/>
                    <a:pt x="0" y="1080"/>
                    <a:pt x="151" y="1005"/>
                  </a:cubicBezTo>
                  <a:cubicBezTo>
                    <a:pt x="302" y="930"/>
                    <a:pt x="567" y="854"/>
                    <a:pt x="1058" y="733"/>
                  </a:cubicBezTo>
                  <a:cubicBezTo>
                    <a:pt x="1549" y="612"/>
                    <a:pt x="2630" y="400"/>
                    <a:pt x="3099" y="279"/>
                  </a:cubicBezTo>
                  <a:cubicBezTo>
                    <a:pt x="3568" y="158"/>
                    <a:pt x="3742" y="14"/>
                    <a:pt x="3870" y="7"/>
                  </a:cubicBezTo>
                  <a:cubicBezTo>
                    <a:pt x="3998" y="0"/>
                    <a:pt x="3900" y="174"/>
                    <a:pt x="3870" y="234"/>
                  </a:cubicBezTo>
                  <a:cubicBezTo>
                    <a:pt x="3840" y="294"/>
                    <a:pt x="3712" y="332"/>
                    <a:pt x="3689" y="370"/>
                  </a:cubicBezTo>
                  <a:cubicBezTo>
                    <a:pt x="3666" y="408"/>
                    <a:pt x="3681" y="438"/>
                    <a:pt x="3734" y="461"/>
                  </a:cubicBezTo>
                  <a:cubicBezTo>
                    <a:pt x="3787" y="484"/>
                    <a:pt x="3998" y="476"/>
                    <a:pt x="4006" y="506"/>
                  </a:cubicBezTo>
                  <a:cubicBezTo>
                    <a:pt x="4014" y="536"/>
                    <a:pt x="3787" y="604"/>
                    <a:pt x="3780" y="642"/>
                  </a:cubicBezTo>
                  <a:cubicBezTo>
                    <a:pt x="3773" y="680"/>
                    <a:pt x="3946" y="703"/>
                    <a:pt x="3961" y="733"/>
                  </a:cubicBezTo>
                  <a:cubicBezTo>
                    <a:pt x="3976" y="763"/>
                    <a:pt x="3908" y="793"/>
                    <a:pt x="3870" y="823"/>
                  </a:cubicBezTo>
                  <a:cubicBezTo>
                    <a:pt x="3832" y="853"/>
                    <a:pt x="3704" y="884"/>
                    <a:pt x="3734" y="914"/>
                  </a:cubicBezTo>
                  <a:cubicBezTo>
                    <a:pt x="3764" y="944"/>
                    <a:pt x="4037" y="960"/>
                    <a:pt x="4052" y="1005"/>
                  </a:cubicBezTo>
                  <a:cubicBezTo>
                    <a:pt x="4067" y="1050"/>
                    <a:pt x="3818" y="1141"/>
                    <a:pt x="3825" y="1186"/>
                  </a:cubicBezTo>
                  <a:cubicBezTo>
                    <a:pt x="3832" y="1231"/>
                    <a:pt x="4037" y="1247"/>
                    <a:pt x="4097" y="1277"/>
                  </a:cubicBezTo>
                  <a:cubicBezTo>
                    <a:pt x="4157" y="1307"/>
                    <a:pt x="4188" y="1338"/>
                    <a:pt x="4188" y="1368"/>
                  </a:cubicBezTo>
                  <a:cubicBezTo>
                    <a:pt x="4188" y="1398"/>
                    <a:pt x="4173" y="1436"/>
                    <a:pt x="4097" y="1459"/>
                  </a:cubicBezTo>
                  <a:cubicBezTo>
                    <a:pt x="4021" y="1482"/>
                    <a:pt x="4112" y="1512"/>
                    <a:pt x="3734" y="1504"/>
                  </a:cubicBezTo>
                  <a:cubicBezTo>
                    <a:pt x="3356" y="1496"/>
                    <a:pt x="2366" y="1458"/>
                    <a:pt x="1829" y="1413"/>
                  </a:cubicBezTo>
                  <a:cubicBezTo>
                    <a:pt x="1292" y="1368"/>
                    <a:pt x="794" y="1270"/>
                    <a:pt x="514" y="1232"/>
                  </a:cubicBezTo>
                  <a:close/>
                </a:path>
              </a:pathLst>
            </a:custGeom>
            <a:solidFill>
              <a:srgbClr val="FF6600">
                <a:alpha val="58038"/>
              </a:srgbClr>
            </a:soli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61" name="Oval 28"/>
            <p:cNvSpPr>
              <a:spLocks noChangeArrowheads="1"/>
            </p:cNvSpPr>
            <p:nvPr/>
          </p:nvSpPr>
          <p:spPr bwMode="auto">
            <a:xfrm rot="-585355">
              <a:off x="2789" y="3743"/>
              <a:ext cx="123" cy="91"/>
            </a:xfrm>
            <a:prstGeom prst="ellipse">
              <a:avLst/>
            </a:prstGeom>
            <a:gradFill rotWithShape="1">
              <a:gsLst>
                <a:gs pos="0">
                  <a:srgbClr val="993300">
                    <a:alpha val="67998"/>
                  </a:srgbClr>
                </a:gs>
                <a:gs pos="100000">
                  <a:srgbClr val="6622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9" name="Szövegdoboz 9"/>
          <p:cNvSpPr txBox="1">
            <a:spLocks noChangeArrowheads="1"/>
          </p:cNvSpPr>
          <p:nvPr/>
        </p:nvSpPr>
        <p:spPr bwMode="auto">
          <a:xfrm>
            <a:off x="1439614" y="908720"/>
            <a:ext cx="730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Krónikus veseelégtelenség</a:t>
            </a:r>
            <a:endParaRPr lang="hu-H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34496 0.3458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9254 0.0979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5312 0.3333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36806 -0.0314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-23813" y="2022090"/>
            <a:ext cx="9177338" cy="4454525"/>
          </a:xfrm>
          <a:prstGeom prst="rect">
            <a:avLst/>
          </a:prstGeom>
          <a:solidFill>
            <a:srgbClr val="CC99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4538663" y="6508750"/>
            <a:ext cx="475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Pediatrics; vannay@gyer1.sote.hu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25710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5711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25604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Szövegdoboz 9"/>
          <p:cNvSpPr txBox="1">
            <a:spLocks noChangeArrowheads="1"/>
          </p:cNvSpPr>
          <p:nvPr/>
        </p:nvSpPr>
        <p:spPr bwMode="auto">
          <a:xfrm>
            <a:off x="-36512" y="196967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Peric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</a:rPr>
              <a:t>iták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perivas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</a:rPr>
              <a:t>zkuláris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sejtek,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re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z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iden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fibroblas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</a:rPr>
              <a:t>ztok</a:t>
            </a:r>
            <a:endParaRPr lang="hu-H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7" name="Szövegdoboz 110"/>
          <p:cNvSpPr txBox="1">
            <a:spLocks noChangeArrowheads="1"/>
          </p:cNvSpPr>
          <p:nvPr/>
        </p:nvSpPr>
        <p:spPr bwMode="auto">
          <a:xfrm>
            <a:off x="34925" y="59197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4425950" y="3152390"/>
            <a:ext cx="1549400" cy="1547812"/>
            <a:chOff x="612" y="2115"/>
            <a:chExt cx="793" cy="791"/>
          </a:xfrm>
        </p:grpSpPr>
        <p:sp>
          <p:nvSpPr>
            <p:cNvPr id="25696" name="Freeform 54"/>
            <p:cNvSpPr>
              <a:spLocks noChangeAspect="1"/>
            </p:cNvSpPr>
            <p:nvPr/>
          </p:nvSpPr>
          <p:spPr bwMode="auto">
            <a:xfrm rot="206246">
              <a:off x="984" y="2127"/>
              <a:ext cx="289" cy="262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97" name="Freeform 55"/>
            <p:cNvSpPr>
              <a:spLocks noChangeAspect="1"/>
            </p:cNvSpPr>
            <p:nvPr/>
          </p:nvSpPr>
          <p:spPr bwMode="auto">
            <a:xfrm rot="3356304">
              <a:off x="1130" y="2313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98" name="Freeform 57"/>
            <p:cNvSpPr>
              <a:spLocks noChangeAspect="1"/>
            </p:cNvSpPr>
            <p:nvPr/>
          </p:nvSpPr>
          <p:spPr bwMode="auto">
            <a:xfrm rot="9307700">
              <a:off x="866" y="2646"/>
              <a:ext cx="289" cy="260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99" name="Freeform 58"/>
            <p:cNvSpPr>
              <a:spLocks noChangeAspect="1"/>
            </p:cNvSpPr>
            <p:nvPr/>
          </p:nvSpPr>
          <p:spPr bwMode="auto">
            <a:xfrm rot="-9226603">
              <a:off x="650" y="2545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00" name="Freeform 59"/>
            <p:cNvSpPr>
              <a:spLocks noChangeAspect="1"/>
            </p:cNvSpPr>
            <p:nvPr/>
          </p:nvSpPr>
          <p:spPr bwMode="auto">
            <a:xfrm rot="-6038958">
              <a:off x="598" y="2314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01" name="Freeform 60"/>
            <p:cNvSpPr>
              <a:spLocks noChangeAspect="1"/>
            </p:cNvSpPr>
            <p:nvPr/>
          </p:nvSpPr>
          <p:spPr bwMode="auto">
            <a:xfrm rot="-3038036">
              <a:off x="746" y="2129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" name="Oval 61"/>
            <p:cNvSpPr>
              <a:spLocks noChangeAspect="1" noChangeArrowheads="1"/>
            </p:cNvSpPr>
            <p:nvPr/>
          </p:nvSpPr>
          <p:spPr bwMode="auto">
            <a:xfrm rot="-587281">
              <a:off x="1221" y="2363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3" name="Oval 62"/>
            <p:cNvSpPr>
              <a:spLocks noChangeAspect="1" noChangeArrowheads="1"/>
            </p:cNvSpPr>
            <p:nvPr/>
          </p:nvSpPr>
          <p:spPr bwMode="auto">
            <a:xfrm rot="-587281">
              <a:off x="1056" y="2210"/>
              <a:ext cx="106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4" name="Oval 63"/>
            <p:cNvSpPr>
              <a:spLocks noChangeAspect="1" noChangeArrowheads="1"/>
            </p:cNvSpPr>
            <p:nvPr/>
          </p:nvSpPr>
          <p:spPr bwMode="auto">
            <a:xfrm rot="-587281">
              <a:off x="810" y="2234"/>
              <a:ext cx="105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5" name="Oval 64"/>
            <p:cNvSpPr>
              <a:spLocks noChangeAspect="1" noChangeArrowheads="1"/>
            </p:cNvSpPr>
            <p:nvPr/>
          </p:nvSpPr>
          <p:spPr bwMode="auto">
            <a:xfrm rot="-587281">
              <a:off x="691" y="2432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6" name="Oval 65"/>
            <p:cNvSpPr>
              <a:spLocks noChangeAspect="1" noChangeArrowheads="1"/>
            </p:cNvSpPr>
            <p:nvPr/>
          </p:nvSpPr>
          <p:spPr bwMode="auto">
            <a:xfrm rot="-587281">
              <a:off x="771" y="2631"/>
              <a:ext cx="105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7" name="Oval 66"/>
            <p:cNvSpPr>
              <a:spLocks noChangeAspect="1" noChangeArrowheads="1"/>
            </p:cNvSpPr>
            <p:nvPr/>
          </p:nvSpPr>
          <p:spPr bwMode="auto">
            <a:xfrm rot="-587281">
              <a:off x="985" y="2709"/>
              <a:ext cx="105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25708" name="Freeform 55"/>
            <p:cNvSpPr>
              <a:spLocks noChangeAspect="1"/>
            </p:cNvSpPr>
            <p:nvPr/>
          </p:nvSpPr>
          <p:spPr bwMode="auto">
            <a:xfrm rot="6293182">
              <a:off x="1077" y="2542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709" name="Oval 61"/>
            <p:cNvSpPr>
              <a:spLocks noChangeAspect="1" noChangeArrowheads="1"/>
            </p:cNvSpPr>
            <p:nvPr/>
          </p:nvSpPr>
          <p:spPr bwMode="auto">
            <a:xfrm rot="2345273">
              <a:off x="1168" y="2592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9E423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" name="Group 39"/>
          <p:cNvGrpSpPr>
            <a:grpSpLocks noChangeAspect="1"/>
          </p:cNvGrpSpPr>
          <p:nvPr/>
        </p:nvGrpSpPr>
        <p:grpSpPr bwMode="auto">
          <a:xfrm>
            <a:off x="1565275" y="2453890"/>
            <a:ext cx="1547813" cy="1547812"/>
            <a:chOff x="612" y="2115"/>
            <a:chExt cx="793" cy="791"/>
          </a:xfrm>
        </p:grpSpPr>
        <p:sp>
          <p:nvSpPr>
            <p:cNvPr id="25682" name="Freeform 54"/>
            <p:cNvSpPr>
              <a:spLocks noChangeAspect="1"/>
            </p:cNvSpPr>
            <p:nvPr/>
          </p:nvSpPr>
          <p:spPr bwMode="auto">
            <a:xfrm rot="206246">
              <a:off x="984" y="2127"/>
              <a:ext cx="289" cy="262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83" name="Freeform 55"/>
            <p:cNvSpPr>
              <a:spLocks noChangeAspect="1"/>
            </p:cNvSpPr>
            <p:nvPr/>
          </p:nvSpPr>
          <p:spPr bwMode="auto">
            <a:xfrm rot="3356304">
              <a:off x="1130" y="2313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84" name="Freeform 57"/>
            <p:cNvSpPr>
              <a:spLocks noChangeAspect="1"/>
            </p:cNvSpPr>
            <p:nvPr/>
          </p:nvSpPr>
          <p:spPr bwMode="auto">
            <a:xfrm rot="9307700">
              <a:off x="866" y="2646"/>
              <a:ext cx="289" cy="260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85" name="Freeform 58"/>
            <p:cNvSpPr>
              <a:spLocks noChangeAspect="1"/>
            </p:cNvSpPr>
            <p:nvPr/>
          </p:nvSpPr>
          <p:spPr bwMode="auto">
            <a:xfrm rot="-9226603">
              <a:off x="650" y="2545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86" name="Freeform 59"/>
            <p:cNvSpPr>
              <a:spLocks noChangeAspect="1"/>
            </p:cNvSpPr>
            <p:nvPr/>
          </p:nvSpPr>
          <p:spPr bwMode="auto">
            <a:xfrm rot="-6038958">
              <a:off x="598" y="2314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87" name="Freeform 60"/>
            <p:cNvSpPr>
              <a:spLocks noChangeAspect="1"/>
            </p:cNvSpPr>
            <p:nvPr/>
          </p:nvSpPr>
          <p:spPr bwMode="auto">
            <a:xfrm rot="-3038036">
              <a:off x="746" y="2129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Oval 61"/>
            <p:cNvSpPr>
              <a:spLocks noChangeAspect="1" noChangeArrowheads="1"/>
            </p:cNvSpPr>
            <p:nvPr/>
          </p:nvSpPr>
          <p:spPr bwMode="auto">
            <a:xfrm rot="-587281">
              <a:off x="1221" y="2363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0" name="Oval 62"/>
            <p:cNvSpPr>
              <a:spLocks noChangeAspect="1" noChangeArrowheads="1"/>
            </p:cNvSpPr>
            <p:nvPr/>
          </p:nvSpPr>
          <p:spPr bwMode="auto">
            <a:xfrm rot="-587281">
              <a:off x="1056" y="2210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1" name="Oval 63"/>
            <p:cNvSpPr>
              <a:spLocks noChangeAspect="1" noChangeArrowheads="1"/>
            </p:cNvSpPr>
            <p:nvPr/>
          </p:nvSpPr>
          <p:spPr bwMode="auto">
            <a:xfrm rot="-587281">
              <a:off x="810" y="2234"/>
              <a:ext cx="107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" name="Oval 64"/>
            <p:cNvSpPr>
              <a:spLocks noChangeAspect="1" noChangeArrowheads="1"/>
            </p:cNvSpPr>
            <p:nvPr/>
          </p:nvSpPr>
          <p:spPr bwMode="auto">
            <a:xfrm rot="-587281">
              <a:off x="691" y="2432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7" name="Oval 65"/>
            <p:cNvSpPr>
              <a:spLocks noChangeAspect="1" noChangeArrowheads="1"/>
            </p:cNvSpPr>
            <p:nvPr/>
          </p:nvSpPr>
          <p:spPr bwMode="auto">
            <a:xfrm rot="-587281">
              <a:off x="771" y="2631"/>
              <a:ext cx="107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8" name="Oval 66"/>
            <p:cNvSpPr>
              <a:spLocks noChangeAspect="1" noChangeArrowheads="1"/>
            </p:cNvSpPr>
            <p:nvPr/>
          </p:nvSpPr>
          <p:spPr bwMode="auto">
            <a:xfrm rot="-587281">
              <a:off x="985" y="2709"/>
              <a:ext cx="105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25694" name="Freeform 55"/>
            <p:cNvSpPr>
              <a:spLocks noChangeAspect="1"/>
            </p:cNvSpPr>
            <p:nvPr/>
          </p:nvSpPr>
          <p:spPr bwMode="auto">
            <a:xfrm rot="6293182">
              <a:off x="1077" y="2542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95" name="Oval 61"/>
            <p:cNvSpPr>
              <a:spLocks noChangeAspect="1" noChangeArrowheads="1"/>
            </p:cNvSpPr>
            <p:nvPr/>
          </p:nvSpPr>
          <p:spPr bwMode="auto">
            <a:xfrm rot="2345273">
              <a:off x="1168" y="2592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9E423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" name="Group 54"/>
          <p:cNvGrpSpPr>
            <a:grpSpLocks noChangeAspect="1"/>
          </p:cNvGrpSpPr>
          <p:nvPr/>
        </p:nvGrpSpPr>
        <p:grpSpPr bwMode="auto">
          <a:xfrm rot="-463925">
            <a:off x="2563813" y="4349750"/>
            <a:ext cx="1547812" cy="1547813"/>
            <a:chOff x="612" y="2115"/>
            <a:chExt cx="793" cy="791"/>
          </a:xfrm>
        </p:grpSpPr>
        <p:sp>
          <p:nvSpPr>
            <p:cNvPr id="25668" name="Freeform 54"/>
            <p:cNvSpPr>
              <a:spLocks noChangeAspect="1"/>
            </p:cNvSpPr>
            <p:nvPr/>
          </p:nvSpPr>
          <p:spPr bwMode="auto">
            <a:xfrm rot="206246">
              <a:off x="984" y="2127"/>
              <a:ext cx="289" cy="262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69" name="Freeform 55"/>
            <p:cNvSpPr>
              <a:spLocks noChangeAspect="1"/>
            </p:cNvSpPr>
            <p:nvPr/>
          </p:nvSpPr>
          <p:spPr bwMode="auto">
            <a:xfrm rot="3356304">
              <a:off x="1130" y="2313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70" name="Freeform 57"/>
            <p:cNvSpPr>
              <a:spLocks noChangeAspect="1"/>
            </p:cNvSpPr>
            <p:nvPr/>
          </p:nvSpPr>
          <p:spPr bwMode="auto">
            <a:xfrm rot="9307700">
              <a:off x="866" y="2646"/>
              <a:ext cx="289" cy="260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71" name="Freeform 58"/>
            <p:cNvSpPr>
              <a:spLocks noChangeAspect="1"/>
            </p:cNvSpPr>
            <p:nvPr/>
          </p:nvSpPr>
          <p:spPr bwMode="auto">
            <a:xfrm rot="-9226603">
              <a:off x="650" y="2545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72" name="Freeform 59"/>
            <p:cNvSpPr>
              <a:spLocks noChangeAspect="1"/>
            </p:cNvSpPr>
            <p:nvPr/>
          </p:nvSpPr>
          <p:spPr bwMode="auto">
            <a:xfrm rot="-6038958">
              <a:off x="598" y="2314"/>
              <a:ext cx="290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73" name="Freeform 60"/>
            <p:cNvSpPr>
              <a:spLocks noChangeAspect="1"/>
            </p:cNvSpPr>
            <p:nvPr/>
          </p:nvSpPr>
          <p:spPr bwMode="auto">
            <a:xfrm rot="-3038036">
              <a:off x="746" y="2129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6733" name="Oval 61"/>
            <p:cNvSpPr>
              <a:spLocks noChangeAspect="1" noChangeArrowheads="1"/>
            </p:cNvSpPr>
            <p:nvPr/>
          </p:nvSpPr>
          <p:spPr bwMode="auto">
            <a:xfrm rot="-587281">
              <a:off x="1221" y="2363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4" name="Oval 62"/>
            <p:cNvSpPr>
              <a:spLocks noChangeAspect="1" noChangeArrowheads="1"/>
            </p:cNvSpPr>
            <p:nvPr/>
          </p:nvSpPr>
          <p:spPr bwMode="auto">
            <a:xfrm rot="-587281">
              <a:off x="1051" y="2203"/>
              <a:ext cx="107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5" name="Oval 63"/>
            <p:cNvSpPr>
              <a:spLocks noChangeAspect="1" noChangeArrowheads="1"/>
            </p:cNvSpPr>
            <p:nvPr/>
          </p:nvSpPr>
          <p:spPr bwMode="auto">
            <a:xfrm rot="-587281">
              <a:off x="807" y="2231"/>
              <a:ext cx="107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6" name="Oval 64"/>
            <p:cNvSpPr>
              <a:spLocks noChangeAspect="1" noChangeArrowheads="1"/>
            </p:cNvSpPr>
            <p:nvPr/>
          </p:nvSpPr>
          <p:spPr bwMode="auto">
            <a:xfrm rot="-587281">
              <a:off x="684" y="2431"/>
              <a:ext cx="107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7" name="Oval 65"/>
            <p:cNvSpPr>
              <a:spLocks noChangeAspect="1" noChangeArrowheads="1"/>
            </p:cNvSpPr>
            <p:nvPr/>
          </p:nvSpPr>
          <p:spPr bwMode="auto">
            <a:xfrm rot="-587281">
              <a:off x="768" y="2629"/>
              <a:ext cx="107" cy="1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56738" name="Oval 66"/>
            <p:cNvSpPr>
              <a:spLocks noChangeAspect="1" noChangeArrowheads="1"/>
            </p:cNvSpPr>
            <p:nvPr/>
          </p:nvSpPr>
          <p:spPr bwMode="auto">
            <a:xfrm rot="-587281">
              <a:off x="985" y="2709"/>
              <a:ext cx="105" cy="1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25680" name="Freeform 55"/>
            <p:cNvSpPr>
              <a:spLocks noChangeAspect="1"/>
            </p:cNvSpPr>
            <p:nvPr/>
          </p:nvSpPr>
          <p:spPr bwMode="auto">
            <a:xfrm rot="6293182">
              <a:off x="1077" y="2542"/>
              <a:ext cx="289" cy="261"/>
            </a:xfrm>
            <a:custGeom>
              <a:avLst/>
              <a:gdLst>
                <a:gd name="T0" fmla="*/ 0 w 1882"/>
                <a:gd name="T1" fmla="*/ 0 h 1800"/>
                <a:gd name="T2" fmla="*/ 0 w 1882"/>
                <a:gd name="T3" fmla="*/ 0 h 1800"/>
                <a:gd name="T4" fmla="*/ 0 w 1882"/>
                <a:gd name="T5" fmla="*/ 0 h 1800"/>
                <a:gd name="T6" fmla="*/ 0 w 1882"/>
                <a:gd name="T7" fmla="*/ 0 h 1800"/>
                <a:gd name="T8" fmla="*/ 0 w 1882"/>
                <a:gd name="T9" fmla="*/ 0 h 1800"/>
                <a:gd name="T10" fmla="*/ 0 w 1882"/>
                <a:gd name="T11" fmla="*/ 0 h 1800"/>
                <a:gd name="T12" fmla="*/ 0 w 1882"/>
                <a:gd name="T13" fmla="*/ 0 h 1800"/>
                <a:gd name="T14" fmla="*/ 0 w 1882"/>
                <a:gd name="T15" fmla="*/ 0 h 1800"/>
                <a:gd name="T16" fmla="*/ 0 w 1882"/>
                <a:gd name="T17" fmla="*/ 0 h 1800"/>
                <a:gd name="T18" fmla="*/ 0 w 1882"/>
                <a:gd name="T19" fmla="*/ 0 h 1800"/>
                <a:gd name="T20" fmla="*/ 0 w 1882"/>
                <a:gd name="T21" fmla="*/ 0 h 1800"/>
                <a:gd name="T22" fmla="*/ 0 w 1882"/>
                <a:gd name="T23" fmla="*/ 0 h 1800"/>
                <a:gd name="T24" fmla="*/ 0 w 1882"/>
                <a:gd name="T25" fmla="*/ 0 h 1800"/>
                <a:gd name="T26" fmla="*/ 0 w 1882"/>
                <a:gd name="T27" fmla="*/ 0 h 1800"/>
                <a:gd name="T28" fmla="*/ 0 w 1882"/>
                <a:gd name="T29" fmla="*/ 0 h 1800"/>
                <a:gd name="T30" fmla="*/ 0 w 1882"/>
                <a:gd name="T31" fmla="*/ 0 h 1800"/>
                <a:gd name="T32" fmla="*/ 0 w 1882"/>
                <a:gd name="T33" fmla="*/ 0 h 1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2"/>
                <a:gd name="T52" fmla="*/ 0 h 1800"/>
                <a:gd name="T53" fmla="*/ 1882 w 1882"/>
                <a:gd name="T54" fmla="*/ 1800 h 1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2" h="1800">
                  <a:moveTo>
                    <a:pt x="53" y="771"/>
                  </a:moveTo>
                  <a:cubicBezTo>
                    <a:pt x="68" y="945"/>
                    <a:pt x="75" y="1179"/>
                    <a:pt x="98" y="1315"/>
                  </a:cubicBezTo>
                  <a:cubicBezTo>
                    <a:pt x="121" y="1451"/>
                    <a:pt x="144" y="1535"/>
                    <a:pt x="189" y="1588"/>
                  </a:cubicBezTo>
                  <a:cubicBezTo>
                    <a:pt x="234" y="1641"/>
                    <a:pt x="310" y="1618"/>
                    <a:pt x="370" y="1633"/>
                  </a:cubicBezTo>
                  <a:cubicBezTo>
                    <a:pt x="430" y="1648"/>
                    <a:pt x="492" y="1655"/>
                    <a:pt x="552" y="1678"/>
                  </a:cubicBezTo>
                  <a:cubicBezTo>
                    <a:pt x="612" y="1701"/>
                    <a:pt x="650" y="1761"/>
                    <a:pt x="733" y="1769"/>
                  </a:cubicBezTo>
                  <a:cubicBezTo>
                    <a:pt x="816" y="1777"/>
                    <a:pt x="930" y="1800"/>
                    <a:pt x="1051" y="1724"/>
                  </a:cubicBezTo>
                  <a:cubicBezTo>
                    <a:pt x="1172" y="1648"/>
                    <a:pt x="1331" y="1443"/>
                    <a:pt x="1459" y="1315"/>
                  </a:cubicBezTo>
                  <a:cubicBezTo>
                    <a:pt x="1587" y="1187"/>
                    <a:pt x="1762" y="1074"/>
                    <a:pt x="1822" y="953"/>
                  </a:cubicBezTo>
                  <a:cubicBezTo>
                    <a:pt x="1882" y="832"/>
                    <a:pt x="1882" y="696"/>
                    <a:pt x="1822" y="590"/>
                  </a:cubicBezTo>
                  <a:cubicBezTo>
                    <a:pt x="1762" y="484"/>
                    <a:pt x="1573" y="386"/>
                    <a:pt x="1459" y="318"/>
                  </a:cubicBezTo>
                  <a:cubicBezTo>
                    <a:pt x="1345" y="250"/>
                    <a:pt x="1262" y="227"/>
                    <a:pt x="1141" y="182"/>
                  </a:cubicBezTo>
                  <a:cubicBezTo>
                    <a:pt x="1020" y="137"/>
                    <a:pt x="862" y="75"/>
                    <a:pt x="733" y="45"/>
                  </a:cubicBezTo>
                  <a:cubicBezTo>
                    <a:pt x="604" y="15"/>
                    <a:pt x="476" y="0"/>
                    <a:pt x="370" y="0"/>
                  </a:cubicBezTo>
                  <a:cubicBezTo>
                    <a:pt x="264" y="0"/>
                    <a:pt x="158" y="0"/>
                    <a:pt x="98" y="45"/>
                  </a:cubicBezTo>
                  <a:cubicBezTo>
                    <a:pt x="38" y="90"/>
                    <a:pt x="14" y="151"/>
                    <a:pt x="7" y="272"/>
                  </a:cubicBezTo>
                  <a:cubicBezTo>
                    <a:pt x="0" y="393"/>
                    <a:pt x="38" y="597"/>
                    <a:pt x="53" y="771"/>
                  </a:cubicBez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81" name="Oval 61"/>
            <p:cNvSpPr>
              <a:spLocks noChangeAspect="1" noChangeArrowheads="1"/>
            </p:cNvSpPr>
            <p:nvPr/>
          </p:nvSpPr>
          <p:spPr bwMode="auto">
            <a:xfrm rot="2345273">
              <a:off x="1168" y="2592"/>
              <a:ext cx="105" cy="1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9E423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6" name="Csoportba foglalás 83"/>
          <p:cNvGrpSpPr>
            <a:grpSpLocks noChangeAspect="1"/>
          </p:cNvGrpSpPr>
          <p:nvPr/>
        </p:nvGrpSpPr>
        <p:grpSpPr bwMode="auto">
          <a:xfrm>
            <a:off x="5102225" y="4856163"/>
            <a:ext cx="3070225" cy="1511300"/>
            <a:chOff x="5653088" y="2347466"/>
            <a:chExt cx="3240087" cy="1595512"/>
          </a:xfrm>
        </p:grpSpPr>
        <p:grpSp>
          <p:nvGrpSpPr>
            <p:cNvPr id="19" name="Csoportba foglalás 121"/>
            <p:cNvGrpSpPr>
              <a:grpSpLocks/>
            </p:cNvGrpSpPr>
            <p:nvPr/>
          </p:nvGrpSpPr>
          <p:grpSpPr bwMode="auto">
            <a:xfrm>
              <a:off x="5653088" y="2780928"/>
              <a:ext cx="3240087" cy="1162050"/>
              <a:chOff x="5653088" y="2771006"/>
              <a:chExt cx="3240087" cy="1162050"/>
            </a:xfrm>
          </p:grpSpPr>
          <p:sp>
            <p:nvSpPr>
              <p:cNvPr id="25662" name="Freeform 26"/>
              <p:cNvSpPr>
                <a:spLocks/>
              </p:cNvSpPr>
              <p:nvPr/>
            </p:nvSpPr>
            <p:spPr bwMode="auto">
              <a:xfrm>
                <a:off x="5653088" y="3274244"/>
                <a:ext cx="1800225" cy="504825"/>
              </a:xfrm>
              <a:custGeom>
                <a:avLst/>
                <a:gdLst>
                  <a:gd name="T0" fmla="*/ 2147483647 w 4612"/>
                  <a:gd name="T1" fmla="*/ 0 h 2336"/>
                  <a:gd name="T2" fmla="*/ 2147483647 w 4612"/>
                  <a:gd name="T3" fmla="*/ 0 h 2336"/>
                  <a:gd name="T4" fmla="*/ 2147483647 w 4612"/>
                  <a:gd name="T5" fmla="*/ 0 h 2336"/>
                  <a:gd name="T6" fmla="*/ 2147483647 w 4612"/>
                  <a:gd name="T7" fmla="*/ 0 h 2336"/>
                  <a:gd name="T8" fmla="*/ 2147483647 w 4612"/>
                  <a:gd name="T9" fmla="*/ 0 h 2336"/>
                  <a:gd name="T10" fmla="*/ 2147483647 w 4612"/>
                  <a:gd name="T11" fmla="*/ 0 h 2336"/>
                  <a:gd name="T12" fmla="*/ 2147483647 w 4612"/>
                  <a:gd name="T13" fmla="*/ 0 h 2336"/>
                  <a:gd name="T14" fmla="*/ 2147483647 w 4612"/>
                  <a:gd name="T15" fmla="*/ 0 h 2336"/>
                  <a:gd name="T16" fmla="*/ 2147483647 w 4612"/>
                  <a:gd name="T17" fmla="*/ 0 h 2336"/>
                  <a:gd name="T18" fmla="*/ 2147483647 w 4612"/>
                  <a:gd name="T19" fmla="*/ 0 h 2336"/>
                  <a:gd name="T20" fmla="*/ 2147483647 w 4612"/>
                  <a:gd name="T21" fmla="*/ 0 h 2336"/>
                  <a:gd name="T22" fmla="*/ 2147483647 w 4612"/>
                  <a:gd name="T23" fmla="*/ 0 h 2336"/>
                  <a:gd name="T24" fmla="*/ 2147483647 w 4612"/>
                  <a:gd name="T25" fmla="*/ 0 h 2336"/>
                  <a:gd name="T26" fmla="*/ 2147483647 w 4612"/>
                  <a:gd name="T27" fmla="*/ 0 h 2336"/>
                  <a:gd name="T28" fmla="*/ 2147483647 w 4612"/>
                  <a:gd name="T29" fmla="*/ 0 h 2336"/>
                  <a:gd name="T30" fmla="*/ 2147483647 w 4612"/>
                  <a:gd name="T31" fmla="*/ 0 h 2336"/>
                  <a:gd name="T32" fmla="*/ 2147483647 w 4612"/>
                  <a:gd name="T33" fmla="*/ 0 h 2336"/>
                  <a:gd name="T34" fmla="*/ 2147483647 w 4612"/>
                  <a:gd name="T35" fmla="*/ 0 h 2336"/>
                  <a:gd name="T36" fmla="*/ 2147483647 w 4612"/>
                  <a:gd name="T37" fmla="*/ 0 h 2336"/>
                  <a:gd name="T38" fmla="*/ 2147483647 w 4612"/>
                  <a:gd name="T39" fmla="*/ 0 h 2336"/>
                  <a:gd name="T40" fmla="*/ 2147483647 w 4612"/>
                  <a:gd name="T41" fmla="*/ 0 h 2336"/>
                  <a:gd name="T42" fmla="*/ 0 w 4612"/>
                  <a:gd name="T43" fmla="*/ 0 h 2336"/>
                  <a:gd name="T44" fmla="*/ 0 w 4612"/>
                  <a:gd name="T45" fmla="*/ 0 h 2336"/>
                  <a:gd name="T46" fmla="*/ 2147483647 w 4612"/>
                  <a:gd name="T47" fmla="*/ 0 h 2336"/>
                  <a:gd name="T48" fmla="*/ 2147483647 w 4612"/>
                  <a:gd name="T49" fmla="*/ 0 h 2336"/>
                  <a:gd name="T50" fmla="*/ 2147483647 w 4612"/>
                  <a:gd name="T51" fmla="*/ 0 h 2336"/>
                  <a:gd name="T52" fmla="*/ 2147483647 w 4612"/>
                  <a:gd name="T53" fmla="*/ 0 h 23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12"/>
                  <a:gd name="T82" fmla="*/ 0 h 2336"/>
                  <a:gd name="T83" fmla="*/ 4612 w 4612"/>
                  <a:gd name="T84" fmla="*/ 2336 h 23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12" h="2336">
                    <a:moveTo>
                      <a:pt x="1686" y="257"/>
                    </a:moveTo>
                    <a:cubicBezTo>
                      <a:pt x="1754" y="174"/>
                      <a:pt x="1791" y="0"/>
                      <a:pt x="1867" y="30"/>
                    </a:cubicBezTo>
                    <a:cubicBezTo>
                      <a:pt x="1943" y="60"/>
                      <a:pt x="2064" y="347"/>
                      <a:pt x="2140" y="438"/>
                    </a:cubicBezTo>
                    <a:cubicBezTo>
                      <a:pt x="2216" y="529"/>
                      <a:pt x="2261" y="574"/>
                      <a:pt x="2321" y="574"/>
                    </a:cubicBezTo>
                    <a:cubicBezTo>
                      <a:pt x="2381" y="574"/>
                      <a:pt x="2435" y="446"/>
                      <a:pt x="2503" y="438"/>
                    </a:cubicBezTo>
                    <a:cubicBezTo>
                      <a:pt x="2571" y="430"/>
                      <a:pt x="2638" y="438"/>
                      <a:pt x="2729" y="529"/>
                    </a:cubicBezTo>
                    <a:cubicBezTo>
                      <a:pt x="2820" y="620"/>
                      <a:pt x="2949" y="869"/>
                      <a:pt x="3047" y="982"/>
                    </a:cubicBezTo>
                    <a:cubicBezTo>
                      <a:pt x="3145" y="1095"/>
                      <a:pt x="3206" y="1171"/>
                      <a:pt x="3319" y="1209"/>
                    </a:cubicBezTo>
                    <a:cubicBezTo>
                      <a:pt x="3432" y="1247"/>
                      <a:pt x="3629" y="1224"/>
                      <a:pt x="3727" y="1209"/>
                    </a:cubicBezTo>
                    <a:cubicBezTo>
                      <a:pt x="3825" y="1194"/>
                      <a:pt x="3841" y="1126"/>
                      <a:pt x="3909" y="1118"/>
                    </a:cubicBezTo>
                    <a:cubicBezTo>
                      <a:pt x="3977" y="1110"/>
                      <a:pt x="4029" y="1126"/>
                      <a:pt x="4135" y="1164"/>
                    </a:cubicBezTo>
                    <a:cubicBezTo>
                      <a:pt x="4241" y="1202"/>
                      <a:pt x="4476" y="1270"/>
                      <a:pt x="4544" y="1345"/>
                    </a:cubicBezTo>
                    <a:cubicBezTo>
                      <a:pt x="4612" y="1420"/>
                      <a:pt x="4589" y="1541"/>
                      <a:pt x="4544" y="1617"/>
                    </a:cubicBezTo>
                    <a:cubicBezTo>
                      <a:pt x="4499" y="1693"/>
                      <a:pt x="4408" y="1822"/>
                      <a:pt x="4272" y="1799"/>
                    </a:cubicBezTo>
                    <a:cubicBezTo>
                      <a:pt x="4136" y="1776"/>
                      <a:pt x="3878" y="1488"/>
                      <a:pt x="3727" y="1481"/>
                    </a:cubicBezTo>
                    <a:cubicBezTo>
                      <a:pt x="3576" y="1474"/>
                      <a:pt x="3492" y="1709"/>
                      <a:pt x="3364" y="1754"/>
                    </a:cubicBezTo>
                    <a:cubicBezTo>
                      <a:pt x="3236" y="1799"/>
                      <a:pt x="3160" y="1663"/>
                      <a:pt x="2956" y="1754"/>
                    </a:cubicBezTo>
                    <a:cubicBezTo>
                      <a:pt x="2752" y="1845"/>
                      <a:pt x="2389" y="2336"/>
                      <a:pt x="2140" y="2298"/>
                    </a:cubicBezTo>
                    <a:cubicBezTo>
                      <a:pt x="1891" y="2260"/>
                      <a:pt x="1648" y="1610"/>
                      <a:pt x="1459" y="1527"/>
                    </a:cubicBezTo>
                    <a:cubicBezTo>
                      <a:pt x="1270" y="1444"/>
                      <a:pt x="1104" y="1814"/>
                      <a:pt x="1006" y="1799"/>
                    </a:cubicBezTo>
                    <a:cubicBezTo>
                      <a:pt x="908" y="1784"/>
                      <a:pt x="1014" y="1489"/>
                      <a:pt x="870" y="1436"/>
                    </a:cubicBezTo>
                    <a:cubicBezTo>
                      <a:pt x="726" y="1383"/>
                      <a:pt x="273" y="1488"/>
                      <a:pt x="144" y="1481"/>
                    </a:cubicBezTo>
                    <a:cubicBezTo>
                      <a:pt x="15" y="1474"/>
                      <a:pt x="0" y="1444"/>
                      <a:pt x="98" y="1391"/>
                    </a:cubicBezTo>
                    <a:cubicBezTo>
                      <a:pt x="196" y="1338"/>
                      <a:pt x="560" y="1240"/>
                      <a:pt x="734" y="1164"/>
                    </a:cubicBezTo>
                    <a:cubicBezTo>
                      <a:pt x="908" y="1088"/>
                      <a:pt x="1021" y="1043"/>
                      <a:pt x="1142" y="937"/>
                    </a:cubicBezTo>
                    <a:cubicBezTo>
                      <a:pt x="1263" y="831"/>
                      <a:pt x="1368" y="642"/>
                      <a:pt x="1459" y="529"/>
                    </a:cubicBezTo>
                    <a:cubicBezTo>
                      <a:pt x="1550" y="416"/>
                      <a:pt x="1618" y="340"/>
                      <a:pt x="1686" y="257"/>
                    </a:cubicBezTo>
                    <a:close/>
                  </a:path>
                </a:pathLst>
              </a:custGeom>
              <a:solidFill>
                <a:srgbClr val="99CC00">
                  <a:alpha val="70195"/>
                </a:srgbClr>
              </a:solidFill>
              <a:ln w="3175">
                <a:solidFill>
                  <a:srgbClr val="5C5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" name="Oval 29"/>
              <p:cNvSpPr>
                <a:spLocks noChangeArrowheads="1"/>
              </p:cNvSpPr>
              <p:nvPr/>
            </p:nvSpPr>
            <p:spPr bwMode="auto">
              <a:xfrm>
                <a:off x="6321545" y="3514066"/>
                <a:ext cx="375274" cy="7374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25664" name="Freeform 43"/>
              <p:cNvSpPr>
                <a:spLocks/>
              </p:cNvSpPr>
              <p:nvPr/>
            </p:nvSpPr>
            <p:spPr bwMode="auto">
              <a:xfrm>
                <a:off x="6877050" y="2771006"/>
                <a:ext cx="1800225" cy="504825"/>
              </a:xfrm>
              <a:custGeom>
                <a:avLst/>
                <a:gdLst>
                  <a:gd name="T0" fmla="*/ 2147483647 w 4612"/>
                  <a:gd name="T1" fmla="*/ 0 h 2336"/>
                  <a:gd name="T2" fmla="*/ 2147483647 w 4612"/>
                  <a:gd name="T3" fmla="*/ 0 h 2336"/>
                  <a:gd name="T4" fmla="*/ 2147483647 w 4612"/>
                  <a:gd name="T5" fmla="*/ 0 h 2336"/>
                  <a:gd name="T6" fmla="*/ 2147483647 w 4612"/>
                  <a:gd name="T7" fmla="*/ 0 h 2336"/>
                  <a:gd name="T8" fmla="*/ 2147483647 w 4612"/>
                  <a:gd name="T9" fmla="*/ 0 h 2336"/>
                  <a:gd name="T10" fmla="*/ 2147483647 w 4612"/>
                  <a:gd name="T11" fmla="*/ 0 h 2336"/>
                  <a:gd name="T12" fmla="*/ 2147483647 w 4612"/>
                  <a:gd name="T13" fmla="*/ 0 h 2336"/>
                  <a:gd name="T14" fmla="*/ 2147483647 w 4612"/>
                  <a:gd name="T15" fmla="*/ 0 h 2336"/>
                  <a:gd name="T16" fmla="*/ 2147483647 w 4612"/>
                  <a:gd name="T17" fmla="*/ 0 h 2336"/>
                  <a:gd name="T18" fmla="*/ 2147483647 w 4612"/>
                  <a:gd name="T19" fmla="*/ 0 h 2336"/>
                  <a:gd name="T20" fmla="*/ 2147483647 w 4612"/>
                  <a:gd name="T21" fmla="*/ 0 h 2336"/>
                  <a:gd name="T22" fmla="*/ 2147483647 w 4612"/>
                  <a:gd name="T23" fmla="*/ 0 h 2336"/>
                  <a:gd name="T24" fmla="*/ 2147483647 w 4612"/>
                  <a:gd name="T25" fmla="*/ 0 h 2336"/>
                  <a:gd name="T26" fmla="*/ 2147483647 w 4612"/>
                  <a:gd name="T27" fmla="*/ 0 h 2336"/>
                  <a:gd name="T28" fmla="*/ 2147483647 w 4612"/>
                  <a:gd name="T29" fmla="*/ 0 h 2336"/>
                  <a:gd name="T30" fmla="*/ 2147483647 w 4612"/>
                  <a:gd name="T31" fmla="*/ 0 h 2336"/>
                  <a:gd name="T32" fmla="*/ 2147483647 w 4612"/>
                  <a:gd name="T33" fmla="*/ 0 h 2336"/>
                  <a:gd name="T34" fmla="*/ 2147483647 w 4612"/>
                  <a:gd name="T35" fmla="*/ 0 h 2336"/>
                  <a:gd name="T36" fmla="*/ 2147483647 w 4612"/>
                  <a:gd name="T37" fmla="*/ 0 h 2336"/>
                  <a:gd name="T38" fmla="*/ 2147483647 w 4612"/>
                  <a:gd name="T39" fmla="*/ 0 h 2336"/>
                  <a:gd name="T40" fmla="*/ 2147483647 w 4612"/>
                  <a:gd name="T41" fmla="*/ 0 h 2336"/>
                  <a:gd name="T42" fmla="*/ 0 w 4612"/>
                  <a:gd name="T43" fmla="*/ 0 h 2336"/>
                  <a:gd name="T44" fmla="*/ 0 w 4612"/>
                  <a:gd name="T45" fmla="*/ 0 h 2336"/>
                  <a:gd name="T46" fmla="*/ 2147483647 w 4612"/>
                  <a:gd name="T47" fmla="*/ 0 h 2336"/>
                  <a:gd name="T48" fmla="*/ 2147483647 w 4612"/>
                  <a:gd name="T49" fmla="*/ 0 h 2336"/>
                  <a:gd name="T50" fmla="*/ 2147483647 w 4612"/>
                  <a:gd name="T51" fmla="*/ 0 h 2336"/>
                  <a:gd name="T52" fmla="*/ 2147483647 w 4612"/>
                  <a:gd name="T53" fmla="*/ 0 h 23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12"/>
                  <a:gd name="T82" fmla="*/ 0 h 2336"/>
                  <a:gd name="T83" fmla="*/ 4612 w 4612"/>
                  <a:gd name="T84" fmla="*/ 2336 h 23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12" h="2336">
                    <a:moveTo>
                      <a:pt x="1686" y="257"/>
                    </a:moveTo>
                    <a:cubicBezTo>
                      <a:pt x="1754" y="174"/>
                      <a:pt x="1791" y="0"/>
                      <a:pt x="1867" y="30"/>
                    </a:cubicBezTo>
                    <a:cubicBezTo>
                      <a:pt x="1943" y="60"/>
                      <a:pt x="2064" y="347"/>
                      <a:pt x="2140" y="438"/>
                    </a:cubicBezTo>
                    <a:cubicBezTo>
                      <a:pt x="2216" y="529"/>
                      <a:pt x="2261" y="574"/>
                      <a:pt x="2321" y="574"/>
                    </a:cubicBezTo>
                    <a:cubicBezTo>
                      <a:pt x="2381" y="574"/>
                      <a:pt x="2435" y="446"/>
                      <a:pt x="2503" y="438"/>
                    </a:cubicBezTo>
                    <a:cubicBezTo>
                      <a:pt x="2571" y="430"/>
                      <a:pt x="2638" y="438"/>
                      <a:pt x="2729" y="529"/>
                    </a:cubicBezTo>
                    <a:cubicBezTo>
                      <a:pt x="2820" y="620"/>
                      <a:pt x="2949" y="869"/>
                      <a:pt x="3047" y="982"/>
                    </a:cubicBezTo>
                    <a:cubicBezTo>
                      <a:pt x="3145" y="1095"/>
                      <a:pt x="3206" y="1171"/>
                      <a:pt x="3319" y="1209"/>
                    </a:cubicBezTo>
                    <a:cubicBezTo>
                      <a:pt x="3432" y="1247"/>
                      <a:pt x="3629" y="1224"/>
                      <a:pt x="3727" y="1209"/>
                    </a:cubicBezTo>
                    <a:cubicBezTo>
                      <a:pt x="3825" y="1194"/>
                      <a:pt x="3841" y="1126"/>
                      <a:pt x="3909" y="1118"/>
                    </a:cubicBezTo>
                    <a:cubicBezTo>
                      <a:pt x="3977" y="1110"/>
                      <a:pt x="4029" y="1126"/>
                      <a:pt x="4135" y="1164"/>
                    </a:cubicBezTo>
                    <a:cubicBezTo>
                      <a:pt x="4241" y="1202"/>
                      <a:pt x="4476" y="1270"/>
                      <a:pt x="4544" y="1345"/>
                    </a:cubicBezTo>
                    <a:cubicBezTo>
                      <a:pt x="4612" y="1420"/>
                      <a:pt x="4589" y="1541"/>
                      <a:pt x="4544" y="1617"/>
                    </a:cubicBezTo>
                    <a:cubicBezTo>
                      <a:pt x="4499" y="1693"/>
                      <a:pt x="4408" y="1822"/>
                      <a:pt x="4272" y="1799"/>
                    </a:cubicBezTo>
                    <a:cubicBezTo>
                      <a:pt x="4136" y="1776"/>
                      <a:pt x="3878" y="1488"/>
                      <a:pt x="3727" y="1481"/>
                    </a:cubicBezTo>
                    <a:cubicBezTo>
                      <a:pt x="3576" y="1474"/>
                      <a:pt x="3492" y="1709"/>
                      <a:pt x="3364" y="1754"/>
                    </a:cubicBezTo>
                    <a:cubicBezTo>
                      <a:pt x="3236" y="1799"/>
                      <a:pt x="3160" y="1663"/>
                      <a:pt x="2956" y="1754"/>
                    </a:cubicBezTo>
                    <a:cubicBezTo>
                      <a:pt x="2752" y="1845"/>
                      <a:pt x="2389" y="2336"/>
                      <a:pt x="2140" y="2298"/>
                    </a:cubicBezTo>
                    <a:cubicBezTo>
                      <a:pt x="1891" y="2260"/>
                      <a:pt x="1648" y="1610"/>
                      <a:pt x="1459" y="1527"/>
                    </a:cubicBezTo>
                    <a:cubicBezTo>
                      <a:pt x="1270" y="1444"/>
                      <a:pt x="1104" y="1814"/>
                      <a:pt x="1006" y="1799"/>
                    </a:cubicBezTo>
                    <a:cubicBezTo>
                      <a:pt x="908" y="1784"/>
                      <a:pt x="1014" y="1489"/>
                      <a:pt x="870" y="1436"/>
                    </a:cubicBezTo>
                    <a:cubicBezTo>
                      <a:pt x="726" y="1383"/>
                      <a:pt x="273" y="1488"/>
                      <a:pt x="144" y="1481"/>
                    </a:cubicBezTo>
                    <a:cubicBezTo>
                      <a:pt x="15" y="1474"/>
                      <a:pt x="0" y="1444"/>
                      <a:pt x="98" y="1391"/>
                    </a:cubicBezTo>
                    <a:cubicBezTo>
                      <a:pt x="196" y="1338"/>
                      <a:pt x="560" y="1240"/>
                      <a:pt x="734" y="1164"/>
                    </a:cubicBezTo>
                    <a:cubicBezTo>
                      <a:pt x="908" y="1088"/>
                      <a:pt x="1021" y="1043"/>
                      <a:pt x="1142" y="937"/>
                    </a:cubicBezTo>
                    <a:cubicBezTo>
                      <a:pt x="1263" y="831"/>
                      <a:pt x="1368" y="642"/>
                      <a:pt x="1459" y="529"/>
                    </a:cubicBezTo>
                    <a:cubicBezTo>
                      <a:pt x="1550" y="416"/>
                      <a:pt x="1618" y="340"/>
                      <a:pt x="1686" y="257"/>
                    </a:cubicBezTo>
                    <a:close/>
                  </a:path>
                </a:pathLst>
              </a:custGeom>
              <a:solidFill>
                <a:srgbClr val="99CC00">
                  <a:alpha val="70195"/>
                </a:srgbClr>
              </a:solidFill>
              <a:ln w="3175">
                <a:solidFill>
                  <a:srgbClr val="5C5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665" name="Freeform 44"/>
              <p:cNvSpPr>
                <a:spLocks/>
              </p:cNvSpPr>
              <p:nvPr/>
            </p:nvSpPr>
            <p:spPr bwMode="auto">
              <a:xfrm>
                <a:off x="7092950" y="3428231"/>
                <a:ext cx="1800225" cy="504825"/>
              </a:xfrm>
              <a:custGeom>
                <a:avLst/>
                <a:gdLst>
                  <a:gd name="T0" fmla="*/ 2147483647 w 4612"/>
                  <a:gd name="T1" fmla="*/ 0 h 2336"/>
                  <a:gd name="T2" fmla="*/ 2147483647 w 4612"/>
                  <a:gd name="T3" fmla="*/ 0 h 2336"/>
                  <a:gd name="T4" fmla="*/ 2147483647 w 4612"/>
                  <a:gd name="T5" fmla="*/ 0 h 2336"/>
                  <a:gd name="T6" fmla="*/ 2147483647 w 4612"/>
                  <a:gd name="T7" fmla="*/ 0 h 2336"/>
                  <a:gd name="T8" fmla="*/ 2147483647 w 4612"/>
                  <a:gd name="T9" fmla="*/ 0 h 2336"/>
                  <a:gd name="T10" fmla="*/ 2147483647 w 4612"/>
                  <a:gd name="T11" fmla="*/ 0 h 2336"/>
                  <a:gd name="T12" fmla="*/ 2147483647 w 4612"/>
                  <a:gd name="T13" fmla="*/ 0 h 2336"/>
                  <a:gd name="T14" fmla="*/ 2147483647 w 4612"/>
                  <a:gd name="T15" fmla="*/ 0 h 2336"/>
                  <a:gd name="T16" fmla="*/ 2147483647 w 4612"/>
                  <a:gd name="T17" fmla="*/ 0 h 2336"/>
                  <a:gd name="T18" fmla="*/ 2147483647 w 4612"/>
                  <a:gd name="T19" fmla="*/ 0 h 2336"/>
                  <a:gd name="T20" fmla="*/ 2147483647 w 4612"/>
                  <a:gd name="T21" fmla="*/ 0 h 2336"/>
                  <a:gd name="T22" fmla="*/ 2147483647 w 4612"/>
                  <a:gd name="T23" fmla="*/ 0 h 2336"/>
                  <a:gd name="T24" fmla="*/ 2147483647 w 4612"/>
                  <a:gd name="T25" fmla="*/ 0 h 2336"/>
                  <a:gd name="T26" fmla="*/ 2147483647 w 4612"/>
                  <a:gd name="T27" fmla="*/ 0 h 2336"/>
                  <a:gd name="T28" fmla="*/ 2147483647 w 4612"/>
                  <a:gd name="T29" fmla="*/ 0 h 2336"/>
                  <a:gd name="T30" fmla="*/ 2147483647 w 4612"/>
                  <a:gd name="T31" fmla="*/ 0 h 2336"/>
                  <a:gd name="T32" fmla="*/ 2147483647 w 4612"/>
                  <a:gd name="T33" fmla="*/ 0 h 2336"/>
                  <a:gd name="T34" fmla="*/ 2147483647 w 4612"/>
                  <a:gd name="T35" fmla="*/ 0 h 2336"/>
                  <a:gd name="T36" fmla="*/ 2147483647 w 4612"/>
                  <a:gd name="T37" fmla="*/ 0 h 2336"/>
                  <a:gd name="T38" fmla="*/ 2147483647 w 4612"/>
                  <a:gd name="T39" fmla="*/ 0 h 2336"/>
                  <a:gd name="T40" fmla="*/ 2147483647 w 4612"/>
                  <a:gd name="T41" fmla="*/ 0 h 2336"/>
                  <a:gd name="T42" fmla="*/ 0 w 4612"/>
                  <a:gd name="T43" fmla="*/ 0 h 2336"/>
                  <a:gd name="T44" fmla="*/ 0 w 4612"/>
                  <a:gd name="T45" fmla="*/ 0 h 2336"/>
                  <a:gd name="T46" fmla="*/ 2147483647 w 4612"/>
                  <a:gd name="T47" fmla="*/ 0 h 2336"/>
                  <a:gd name="T48" fmla="*/ 2147483647 w 4612"/>
                  <a:gd name="T49" fmla="*/ 0 h 2336"/>
                  <a:gd name="T50" fmla="*/ 2147483647 w 4612"/>
                  <a:gd name="T51" fmla="*/ 0 h 2336"/>
                  <a:gd name="T52" fmla="*/ 2147483647 w 4612"/>
                  <a:gd name="T53" fmla="*/ 0 h 23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12"/>
                  <a:gd name="T82" fmla="*/ 0 h 2336"/>
                  <a:gd name="T83" fmla="*/ 4612 w 4612"/>
                  <a:gd name="T84" fmla="*/ 2336 h 23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12" h="2336">
                    <a:moveTo>
                      <a:pt x="1686" y="257"/>
                    </a:moveTo>
                    <a:cubicBezTo>
                      <a:pt x="1754" y="174"/>
                      <a:pt x="1791" y="0"/>
                      <a:pt x="1867" y="30"/>
                    </a:cubicBezTo>
                    <a:cubicBezTo>
                      <a:pt x="1943" y="60"/>
                      <a:pt x="2064" y="347"/>
                      <a:pt x="2140" y="438"/>
                    </a:cubicBezTo>
                    <a:cubicBezTo>
                      <a:pt x="2216" y="529"/>
                      <a:pt x="2261" y="574"/>
                      <a:pt x="2321" y="574"/>
                    </a:cubicBezTo>
                    <a:cubicBezTo>
                      <a:pt x="2381" y="574"/>
                      <a:pt x="2435" y="446"/>
                      <a:pt x="2503" y="438"/>
                    </a:cubicBezTo>
                    <a:cubicBezTo>
                      <a:pt x="2571" y="430"/>
                      <a:pt x="2638" y="438"/>
                      <a:pt x="2729" y="529"/>
                    </a:cubicBezTo>
                    <a:cubicBezTo>
                      <a:pt x="2820" y="620"/>
                      <a:pt x="2949" y="869"/>
                      <a:pt x="3047" y="982"/>
                    </a:cubicBezTo>
                    <a:cubicBezTo>
                      <a:pt x="3145" y="1095"/>
                      <a:pt x="3206" y="1171"/>
                      <a:pt x="3319" y="1209"/>
                    </a:cubicBezTo>
                    <a:cubicBezTo>
                      <a:pt x="3432" y="1247"/>
                      <a:pt x="3629" y="1224"/>
                      <a:pt x="3727" y="1209"/>
                    </a:cubicBezTo>
                    <a:cubicBezTo>
                      <a:pt x="3825" y="1194"/>
                      <a:pt x="3841" y="1126"/>
                      <a:pt x="3909" y="1118"/>
                    </a:cubicBezTo>
                    <a:cubicBezTo>
                      <a:pt x="3977" y="1110"/>
                      <a:pt x="4029" y="1126"/>
                      <a:pt x="4135" y="1164"/>
                    </a:cubicBezTo>
                    <a:cubicBezTo>
                      <a:pt x="4241" y="1202"/>
                      <a:pt x="4476" y="1270"/>
                      <a:pt x="4544" y="1345"/>
                    </a:cubicBezTo>
                    <a:cubicBezTo>
                      <a:pt x="4612" y="1420"/>
                      <a:pt x="4589" y="1541"/>
                      <a:pt x="4544" y="1617"/>
                    </a:cubicBezTo>
                    <a:cubicBezTo>
                      <a:pt x="4499" y="1693"/>
                      <a:pt x="4408" y="1822"/>
                      <a:pt x="4272" y="1799"/>
                    </a:cubicBezTo>
                    <a:cubicBezTo>
                      <a:pt x="4136" y="1776"/>
                      <a:pt x="3878" y="1488"/>
                      <a:pt x="3727" y="1481"/>
                    </a:cubicBezTo>
                    <a:cubicBezTo>
                      <a:pt x="3576" y="1474"/>
                      <a:pt x="3492" y="1709"/>
                      <a:pt x="3364" y="1754"/>
                    </a:cubicBezTo>
                    <a:cubicBezTo>
                      <a:pt x="3236" y="1799"/>
                      <a:pt x="3160" y="1663"/>
                      <a:pt x="2956" y="1754"/>
                    </a:cubicBezTo>
                    <a:cubicBezTo>
                      <a:pt x="2752" y="1845"/>
                      <a:pt x="2389" y="2336"/>
                      <a:pt x="2140" y="2298"/>
                    </a:cubicBezTo>
                    <a:cubicBezTo>
                      <a:pt x="1891" y="2260"/>
                      <a:pt x="1648" y="1610"/>
                      <a:pt x="1459" y="1527"/>
                    </a:cubicBezTo>
                    <a:cubicBezTo>
                      <a:pt x="1270" y="1444"/>
                      <a:pt x="1104" y="1814"/>
                      <a:pt x="1006" y="1799"/>
                    </a:cubicBezTo>
                    <a:cubicBezTo>
                      <a:pt x="908" y="1784"/>
                      <a:pt x="1014" y="1489"/>
                      <a:pt x="870" y="1436"/>
                    </a:cubicBezTo>
                    <a:cubicBezTo>
                      <a:pt x="726" y="1383"/>
                      <a:pt x="273" y="1488"/>
                      <a:pt x="144" y="1481"/>
                    </a:cubicBezTo>
                    <a:cubicBezTo>
                      <a:pt x="15" y="1474"/>
                      <a:pt x="0" y="1444"/>
                      <a:pt x="98" y="1391"/>
                    </a:cubicBezTo>
                    <a:cubicBezTo>
                      <a:pt x="196" y="1338"/>
                      <a:pt x="560" y="1240"/>
                      <a:pt x="734" y="1164"/>
                    </a:cubicBezTo>
                    <a:cubicBezTo>
                      <a:pt x="908" y="1088"/>
                      <a:pt x="1021" y="1043"/>
                      <a:pt x="1142" y="937"/>
                    </a:cubicBezTo>
                    <a:cubicBezTo>
                      <a:pt x="1263" y="831"/>
                      <a:pt x="1368" y="642"/>
                      <a:pt x="1459" y="529"/>
                    </a:cubicBezTo>
                    <a:cubicBezTo>
                      <a:pt x="1550" y="416"/>
                      <a:pt x="1618" y="340"/>
                      <a:pt x="1686" y="257"/>
                    </a:cubicBezTo>
                    <a:close/>
                  </a:path>
                </a:pathLst>
              </a:custGeom>
              <a:solidFill>
                <a:srgbClr val="99CC00">
                  <a:alpha val="70195"/>
                </a:srgbClr>
              </a:solidFill>
              <a:ln w="9525">
                <a:solidFill>
                  <a:srgbClr val="5C5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1" name="Oval 47"/>
              <p:cNvSpPr>
                <a:spLocks noChangeArrowheads="1"/>
              </p:cNvSpPr>
              <p:nvPr/>
            </p:nvSpPr>
            <p:spPr bwMode="auto">
              <a:xfrm>
                <a:off x="7526106" y="3011279"/>
                <a:ext cx="375274" cy="7374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112" name="Oval 48"/>
              <p:cNvSpPr>
                <a:spLocks noChangeArrowheads="1"/>
              </p:cNvSpPr>
              <p:nvPr/>
            </p:nvSpPr>
            <p:spPr bwMode="auto">
              <a:xfrm>
                <a:off x="7742224" y="3644791"/>
                <a:ext cx="375274" cy="72066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latin typeface="Arial" charset="0"/>
                </a:endParaRPr>
              </a:p>
            </p:txBody>
          </p:sp>
        </p:grpSp>
        <p:grpSp>
          <p:nvGrpSpPr>
            <p:cNvPr id="20" name="Csoportba foglalás 122"/>
            <p:cNvGrpSpPr>
              <a:grpSpLocks/>
            </p:cNvGrpSpPr>
            <p:nvPr/>
          </p:nvGrpSpPr>
          <p:grpSpPr bwMode="auto">
            <a:xfrm>
              <a:off x="6596061" y="2347466"/>
              <a:ext cx="2079627" cy="1225550"/>
              <a:chOff x="6596061" y="4508500"/>
              <a:chExt cx="2079627" cy="1225550"/>
            </a:xfrm>
          </p:grpSpPr>
          <p:sp>
            <p:nvSpPr>
              <p:cNvPr id="25642" name="Oval 182"/>
              <p:cNvSpPr>
                <a:spLocks noChangeArrowheads="1"/>
              </p:cNvSpPr>
              <p:nvPr/>
            </p:nvSpPr>
            <p:spPr bwMode="auto">
              <a:xfrm>
                <a:off x="8388350" y="4724400"/>
                <a:ext cx="71438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3" name="Oval 184"/>
              <p:cNvSpPr>
                <a:spLocks noChangeArrowheads="1"/>
              </p:cNvSpPr>
              <p:nvPr/>
            </p:nvSpPr>
            <p:spPr bwMode="auto">
              <a:xfrm>
                <a:off x="8604250" y="4940300"/>
                <a:ext cx="71438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4" name="Oval 185"/>
              <p:cNvSpPr>
                <a:spLocks noChangeArrowheads="1"/>
              </p:cNvSpPr>
              <p:nvPr/>
            </p:nvSpPr>
            <p:spPr bwMode="auto">
              <a:xfrm>
                <a:off x="7885113" y="4868863"/>
                <a:ext cx="71437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5" name="Oval 186"/>
              <p:cNvSpPr>
                <a:spLocks noChangeArrowheads="1"/>
              </p:cNvSpPr>
              <p:nvPr/>
            </p:nvSpPr>
            <p:spPr bwMode="auto">
              <a:xfrm>
                <a:off x="8388350" y="5445125"/>
                <a:ext cx="71438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6" name="Oval 187"/>
              <p:cNvSpPr>
                <a:spLocks noChangeArrowheads="1"/>
              </p:cNvSpPr>
              <p:nvPr/>
            </p:nvSpPr>
            <p:spPr bwMode="auto">
              <a:xfrm>
                <a:off x="8027988" y="5516563"/>
                <a:ext cx="71437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7" name="Oval 188"/>
              <p:cNvSpPr>
                <a:spLocks noChangeArrowheads="1"/>
              </p:cNvSpPr>
              <p:nvPr/>
            </p:nvSpPr>
            <p:spPr bwMode="auto">
              <a:xfrm>
                <a:off x="8172450" y="4797425"/>
                <a:ext cx="71438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8" name="Oval 189"/>
              <p:cNvSpPr>
                <a:spLocks noChangeArrowheads="1"/>
              </p:cNvSpPr>
              <p:nvPr/>
            </p:nvSpPr>
            <p:spPr bwMode="auto">
              <a:xfrm>
                <a:off x="8243888" y="5661025"/>
                <a:ext cx="71437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49" name="Oval 190"/>
              <p:cNvSpPr>
                <a:spLocks noChangeArrowheads="1"/>
              </p:cNvSpPr>
              <p:nvPr/>
            </p:nvSpPr>
            <p:spPr bwMode="auto">
              <a:xfrm>
                <a:off x="8604250" y="5516563"/>
                <a:ext cx="71438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50" name="Oval 191"/>
              <p:cNvSpPr>
                <a:spLocks noChangeArrowheads="1"/>
              </p:cNvSpPr>
              <p:nvPr/>
            </p:nvSpPr>
            <p:spPr bwMode="auto">
              <a:xfrm>
                <a:off x="8316913" y="4508500"/>
                <a:ext cx="71437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51" name="Oval 192"/>
              <p:cNvSpPr>
                <a:spLocks noChangeArrowheads="1"/>
              </p:cNvSpPr>
              <p:nvPr/>
            </p:nvSpPr>
            <p:spPr bwMode="auto">
              <a:xfrm>
                <a:off x="8388350" y="4940300"/>
                <a:ext cx="71438" cy="73025"/>
              </a:xfrm>
              <a:prstGeom prst="ellipse">
                <a:avLst/>
              </a:prstGeom>
              <a:gradFill rotWithShape="1">
                <a:gsLst>
                  <a:gs pos="0">
                    <a:srgbClr val="993366">
                      <a:alpha val="37999"/>
                    </a:srgbClr>
                  </a:gs>
                  <a:gs pos="100000">
                    <a:srgbClr val="4718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21" name="Csoportba foglalás 119"/>
              <p:cNvGrpSpPr>
                <a:grpSpLocks/>
              </p:cNvGrpSpPr>
              <p:nvPr/>
            </p:nvGrpSpPr>
            <p:grpSpPr bwMode="auto">
              <a:xfrm>
                <a:off x="6596061" y="4902993"/>
                <a:ext cx="2071688" cy="830263"/>
                <a:chOff x="6595872" y="4937760"/>
                <a:chExt cx="2072640" cy="829056"/>
              </a:xfrm>
            </p:grpSpPr>
            <p:grpSp>
              <p:nvGrpSpPr>
                <p:cNvPr id="22" name="Csoportba foglalás 118"/>
                <p:cNvGrpSpPr>
                  <a:grpSpLocks/>
                </p:cNvGrpSpPr>
                <p:nvPr/>
              </p:nvGrpSpPr>
              <p:grpSpPr bwMode="auto">
                <a:xfrm>
                  <a:off x="6595872" y="4937760"/>
                  <a:ext cx="975172" cy="816375"/>
                  <a:chOff x="6595872" y="4937760"/>
                  <a:chExt cx="975172" cy="816375"/>
                </a:xfrm>
              </p:grpSpPr>
              <p:sp>
                <p:nvSpPr>
                  <p:cNvPr id="102" name="Freeform 193"/>
                  <p:cNvSpPr>
                    <a:spLocks/>
                  </p:cNvSpPr>
                  <p:nvPr/>
                </p:nvSpPr>
                <p:spPr bwMode="auto">
                  <a:xfrm>
                    <a:off x="7093911" y="5444195"/>
                    <a:ext cx="444167" cy="215884"/>
                  </a:xfrm>
                  <a:custGeom>
                    <a:avLst/>
                    <a:gdLst>
                      <a:gd name="T0" fmla="*/ 0 w 280"/>
                      <a:gd name="T1" fmla="*/ 0 h 136"/>
                      <a:gd name="T2" fmla="*/ 142875 w 280"/>
                      <a:gd name="T3" fmla="*/ 144462 h 136"/>
                      <a:gd name="T4" fmla="*/ 358775 w 280"/>
                      <a:gd name="T5" fmla="*/ 71437 h 136"/>
                      <a:gd name="T6" fmla="*/ 431800 w 280"/>
                      <a:gd name="T7" fmla="*/ 144462 h 136"/>
                      <a:gd name="T8" fmla="*/ 431800 w 280"/>
                      <a:gd name="T9" fmla="*/ 215900 h 1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0"/>
                      <a:gd name="T16" fmla="*/ 0 h 136"/>
                      <a:gd name="T17" fmla="*/ 280 w 280"/>
                      <a:gd name="T18" fmla="*/ 136 h 1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0" h="136">
                        <a:moveTo>
                          <a:pt x="0" y="0"/>
                        </a:moveTo>
                        <a:cubicBezTo>
                          <a:pt x="26" y="42"/>
                          <a:pt x="52" y="84"/>
                          <a:pt x="90" y="91"/>
                        </a:cubicBezTo>
                        <a:cubicBezTo>
                          <a:pt x="128" y="98"/>
                          <a:pt x="196" y="45"/>
                          <a:pt x="226" y="45"/>
                        </a:cubicBezTo>
                        <a:cubicBezTo>
                          <a:pt x="256" y="45"/>
                          <a:pt x="264" y="76"/>
                          <a:pt x="272" y="91"/>
                        </a:cubicBezTo>
                        <a:cubicBezTo>
                          <a:pt x="280" y="106"/>
                          <a:pt x="276" y="121"/>
                          <a:pt x="272" y="136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hu-HU">
                      <a:latin typeface="Arial" charset="0"/>
                    </a:endParaRPr>
                  </a:p>
                </p:txBody>
              </p:sp>
              <p:sp>
                <p:nvSpPr>
                  <p:cNvPr id="103" name="Szabadkézi sokszög 102"/>
                  <p:cNvSpPr/>
                  <p:nvPr/>
                </p:nvSpPr>
                <p:spPr>
                  <a:xfrm>
                    <a:off x="6827411" y="5096102"/>
                    <a:ext cx="175990" cy="353113"/>
                  </a:xfrm>
                  <a:custGeom>
                    <a:avLst/>
                    <a:gdLst>
                      <a:gd name="connsiteX0" fmla="*/ 0 w 174752"/>
                      <a:gd name="connsiteY0" fmla="*/ 0 h 353568"/>
                      <a:gd name="connsiteX1" fmla="*/ 36576 w 174752"/>
                      <a:gd name="connsiteY1" fmla="*/ 231648 h 353568"/>
                      <a:gd name="connsiteX2" fmla="*/ 170688 w 174752"/>
                      <a:gd name="connsiteY2" fmla="*/ 268224 h 353568"/>
                      <a:gd name="connsiteX3" fmla="*/ 60960 w 174752"/>
                      <a:gd name="connsiteY3" fmla="*/ 353568 h 353568"/>
                      <a:gd name="connsiteX4" fmla="*/ 60960 w 174752"/>
                      <a:gd name="connsiteY4" fmla="*/ 353568 h 353568"/>
                      <a:gd name="connsiteX5" fmla="*/ 60960 w 174752"/>
                      <a:gd name="connsiteY5" fmla="*/ 353568 h 353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4752" h="353568">
                        <a:moveTo>
                          <a:pt x="0" y="0"/>
                        </a:moveTo>
                        <a:cubicBezTo>
                          <a:pt x="4064" y="93472"/>
                          <a:pt x="8128" y="186944"/>
                          <a:pt x="36576" y="231648"/>
                        </a:cubicBezTo>
                        <a:cubicBezTo>
                          <a:pt x="65024" y="276352"/>
                          <a:pt x="166624" y="247904"/>
                          <a:pt x="170688" y="268224"/>
                        </a:cubicBezTo>
                        <a:cubicBezTo>
                          <a:pt x="174752" y="288544"/>
                          <a:pt x="60960" y="353568"/>
                          <a:pt x="60960" y="353568"/>
                        </a:cubicBezTo>
                        <a:lnTo>
                          <a:pt x="60960" y="353568"/>
                        </a:lnTo>
                        <a:lnTo>
                          <a:pt x="60960" y="353568"/>
                        </a:lnTo>
                      </a:path>
                    </a:pathLst>
                  </a:custGeom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hu-HU"/>
                  </a:p>
                </p:txBody>
              </p:sp>
              <p:sp>
                <p:nvSpPr>
                  <p:cNvPr id="104" name="Szabadkézi sokszög 103"/>
                  <p:cNvSpPr/>
                  <p:nvPr/>
                </p:nvSpPr>
                <p:spPr>
                  <a:xfrm>
                    <a:off x="6730198" y="4937117"/>
                    <a:ext cx="353656" cy="301234"/>
                  </a:xfrm>
                  <a:custGeom>
                    <a:avLst/>
                    <a:gdLst>
                      <a:gd name="connsiteX0" fmla="*/ 353568 w 353568"/>
                      <a:gd name="connsiteY0" fmla="*/ 0 h 300736"/>
                      <a:gd name="connsiteX1" fmla="*/ 182880 w 353568"/>
                      <a:gd name="connsiteY1" fmla="*/ 170688 h 300736"/>
                      <a:gd name="connsiteX2" fmla="*/ 182880 w 353568"/>
                      <a:gd name="connsiteY2" fmla="*/ 280416 h 300736"/>
                      <a:gd name="connsiteX3" fmla="*/ 0 w 353568"/>
                      <a:gd name="connsiteY3" fmla="*/ 292608 h 30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3568" h="300736">
                        <a:moveTo>
                          <a:pt x="353568" y="0"/>
                        </a:moveTo>
                        <a:cubicBezTo>
                          <a:pt x="282448" y="61976"/>
                          <a:pt x="211328" y="123952"/>
                          <a:pt x="182880" y="170688"/>
                        </a:cubicBezTo>
                        <a:cubicBezTo>
                          <a:pt x="154432" y="217424"/>
                          <a:pt x="213360" y="260096"/>
                          <a:pt x="182880" y="280416"/>
                        </a:cubicBezTo>
                        <a:cubicBezTo>
                          <a:pt x="152400" y="300736"/>
                          <a:pt x="76200" y="296672"/>
                          <a:pt x="0" y="292608"/>
                        </a:cubicBezTo>
                      </a:path>
                    </a:pathLst>
                  </a:custGeom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hu-HU"/>
                  </a:p>
                </p:txBody>
              </p:sp>
              <p:sp>
                <p:nvSpPr>
                  <p:cNvPr id="105" name="Szabadkézi sokszög 104"/>
                  <p:cNvSpPr/>
                  <p:nvPr/>
                </p:nvSpPr>
                <p:spPr>
                  <a:xfrm>
                    <a:off x="7315156" y="5435826"/>
                    <a:ext cx="256444" cy="317969"/>
                  </a:xfrm>
                  <a:custGeom>
                    <a:avLst/>
                    <a:gdLst>
                      <a:gd name="connsiteX0" fmla="*/ 0 w 256032"/>
                      <a:gd name="connsiteY0" fmla="*/ 0 h 316992"/>
                      <a:gd name="connsiteX1" fmla="*/ 85344 w 256032"/>
                      <a:gd name="connsiteY1" fmla="*/ 219456 h 316992"/>
                      <a:gd name="connsiteX2" fmla="*/ 256032 w 256032"/>
                      <a:gd name="connsiteY2" fmla="*/ 316992 h 316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6032" h="316992">
                        <a:moveTo>
                          <a:pt x="0" y="0"/>
                        </a:moveTo>
                        <a:cubicBezTo>
                          <a:pt x="21336" y="83312"/>
                          <a:pt x="42672" y="166624"/>
                          <a:pt x="85344" y="219456"/>
                        </a:cubicBezTo>
                        <a:cubicBezTo>
                          <a:pt x="128016" y="272288"/>
                          <a:pt x="192024" y="294640"/>
                          <a:pt x="256032" y="316992"/>
                        </a:cubicBezTo>
                      </a:path>
                    </a:pathLst>
                  </a:custGeom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hu-HU"/>
                  </a:p>
                </p:txBody>
              </p:sp>
              <p:sp>
                <p:nvSpPr>
                  <p:cNvPr id="106" name="Szabadkézi sokszög 105"/>
                  <p:cNvSpPr/>
                  <p:nvPr/>
                </p:nvSpPr>
                <p:spPr>
                  <a:xfrm>
                    <a:off x="6596110" y="5350477"/>
                    <a:ext cx="402264" cy="195802"/>
                  </a:xfrm>
                  <a:custGeom>
                    <a:avLst/>
                    <a:gdLst>
                      <a:gd name="connsiteX0" fmla="*/ 402336 w 402336"/>
                      <a:gd name="connsiteY0" fmla="*/ 195072 h 195072"/>
                      <a:gd name="connsiteX1" fmla="*/ 182880 w 402336"/>
                      <a:gd name="connsiteY1" fmla="*/ 36576 h 195072"/>
                      <a:gd name="connsiteX2" fmla="*/ 0 w 402336"/>
                      <a:gd name="connsiteY2" fmla="*/ 0 h 195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2336" h="195072">
                        <a:moveTo>
                          <a:pt x="402336" y="195072"/>
                        </a:moveTo>
                        <a:cubicBezTo>
                          <a:pt x="326136" y="132080"/>
                          <a:pt x="249936" y="69088"/>
                          <a:pt x="182880" y="36576"/>
                        </a:cubicBezTo>
                        <a:cubicBezTo>
                          <a:pt x="115824" y="4064"/>
                          <a:pt x="57912" y="2032"/>
                          <a:pt x="0" y="0"/>
                        </a:cubicBezTo>
                      </a:path>
                    </a:pathLst>
                  </a:custGeom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hu-HU"/>
                  </a:p>
                </p:txBody>
              </p:sp>
            </p:grpSp>
            <p:sp>
              <p:nvSpPr>
                <p:cNvPr id="99" name="Szabadkézi sokszög 98"/>
                <p:cNvSpPr/>
                <p:nvPr/>
              </p:nvSpPr>
              <p:spPr>
                <a:xfrm>
                  <a:off x="8034203" y="5010752"/>
                  <a:ext cx="487744" cy="93717"/>
                </a:xfrm>
                <a:custGeom>
                  <a:avLst/>
                  <a:gdLst>
                    <a:gd name="connsiteX0" fmla="*/ 0 w 487680"/>
                    <a:gd name="connsiteY0" fmla="*/ 0 h 93472"/>
                    <a:gd name="connsiteX1" fmla="*/ 170688 w 487680"/>
                    <a:gd name="connsiteY1" fmla="*/ 85344 h 93472"/>
                    <a:gd name="connsiteX2" fmla="*/ 304800 w 487680"/>
                    <a:gd name="connsiteY2" fmla="*/ 48768 h 93472"/>
                    <a:gd name="connsiteX3" fmla="*/ 487680 w 487680"/>
                    <a:gd name="connsiteY3" fmla="*/ 85344 h 93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7680" h="93472">
                      <a:moveTo>
                        <a:pt x="0" y="0"/>
                      </a:moveTo>
                      <a:cubicBezTo>
                        <a:pt x="59944" y="38608"/>
                        <a:pt x="119888" y="77216"/>
                        <a:pt x="170688" y="85344"/>
                      </a:cubicBezTo>
                      <a:cubicBezTo>
                        <a:pt x="221488" y="93472"/>
                        <a:pt x="251968" y="48768"/>
                        <a:pt x="304800" y="48768"/>
                      </a:cubicBezTo>
                      <a:cubicBezTo>
                        <a:pt x="357632" y="48768"/>
                        <a:pt x="422656" y="67056"/>
                        <a:pt x="487680" y="85344"/>
                      </a:cubicBezTo>
                    </a:path>
                  </a:pathLst>
                </a:custGeom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/>
                </a:p>
              </p:txBody>
            </p:sp>
            <p:sp>
              <p:nvSpPr>
                <p:cNvPr id="100" name="Szabadkézi sokszög 99"/>
                <p:cNvSpPr/>
                <p:nvPr/>
              </p:nvSpPr>
              <p:spPr>
                <a:xfrm>
                  <a:off x="8290646" y="5486032"/>
                  <a:ext cx="303375" cy="182414"/>
                </a:xfrm>
                <a:custGeom>
                  <a:avLst/>
                  <a:gdLst>
                    <a:gd name="connsiteX0" fmla="*/ 0 w 304800"/>
                    <a:gd name="connsiteY0" fmla="*/ 0 h 182880"/>
                    <a:gd name="connsiteX1" fmla="*/ 60960 w 304800"/>
                    <a:gd name="connsiteY1" fmla="*/ 73152 h 182880"/>
                    <a:gd name="connsiteX2" fmla="*/ 195072 w 304800"/>
                    <a:gd name="connsiteY2" fmla="*/ 97536 h 182880"/>
                    <a:gd name="connsiteX3" fmla="*/ 304800 w 304800"/>
                    <a:gd name="connsiteY3" fmla="*/ 18288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182880">
                      <a:moveTo>
                        <a:pt x="0" y="0"/>
                      </a:moveTo>
                      <a:cubicBezTo>
                        <a:pt x="14224" y="28448"/>
                        <a:pt x="28448" y="56896"/>
                        <a:pt x="60960" y="73152"/>
                      </a:cubicBezTo>
                      <a:cubicBezTo>
                        <a:pt x="93472" y="89408"/>
                        <a:pt x="154432" y="79248"/>
                        <a:pt x="195072" y="97536"/>
                      </a:cubicBezTo>
                      <a:cubicBezTo>
                        <a:pt x="235712" y="115824"/>
                        <a:pt x="270256" y="149352"/>
                        <a:pt x="304800" y="182880"/>
                      </a:cubicBezTo>
                    </a:path>
                  </a:pathLst>
                </a:custGeom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/>
                </a:p>
              </p:txBody>
            </p:sp>
            <p:sp>
              <p:nvSpPr>
                <p:cNvPr id="101" name="Szabadkézi sokszög 100"/>
                <p:cNvSpPr/>
                <p:nvPr/>
              </p:nvSpPr>
              <p:spPr>
                <a:xfrm>
                  <a:off x="8429763" y="5377254"/>
                  <a:ext cx="238006" cy="389930"/>
                </a:xfrm>
                <a:custGeom>
                  <a:avLst/>
                  <a:gdLst>
                    <a:gd name="connsiteX0" fmla="*/ 6096 w 237744"/>
                    <a:gd name="connsiteY0" fmla="*/ 390144 h 390144"/>
                    <a:gd name="connsiteX1" fmla="*/ 30480 w 237744"/>
                    <a:gd name="connsiteY1" fmla="*/ 195072 h 390144"/>
                    <a:gd name="connsiteX2" fmla="*/ 188976 w 237744"/>
                    <a:gd name="connsiteY2" fmla="*/ 48768 h 390144"/>
                    <a:gd name="connsiteX3" fmla="*/ 237744 w 237744"/>
                    <a:gd name="connsiteY3" fmla="*/ 0 h 39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7744" h="390144">
                      <a:moveTo>
                        <a:pt x="6096" y="390144"/>
                      </a:moveTo>
                      <a:cubicBezTo>
                        <a:pt x="3048" y="321056"/>
                        <a:pt x="0" y="251968"/>
                        <a:pt x="30480" y="195072"/>
                      </a:cubicBezTo>
                      <a:cubicBezTo>
                        <a:pt x="60960" y="138176"/>
                        <a:pt x="154432" y="81280"/>
                        <a:pt x="188976" y="48768"/>
                      </a:cubicBezTo>
                      <a:cubicBezTo>
                        <a:pt x="223520" y="16256"/>
                        <a:pt x="230632" y="8128"/>
                        <a:pt x="237744" y="0"/>
                      </a:cubicBezTo>
                    </a:path>
                  </a:pathLst>
                </a:custGeom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/>
                </a:p>
              </p:txBody>
            </p:sp>
          </p:grpSp>
        </p:grpSp>
      </p:grpSp>
      <p:sp>
        <p:nvSpPr>
          <p:cNvPr id="25612" name="Freeform 11"/>
          <p:cNvSpPr>
            <a:spLocks/>
          </p:cNvSpPr>
          <p:nvPr/>
        </p:nvSpPr>
        <p:spPr bwMode="auto">
          <a:xfrm>
            <a:off x="2914650" y="2965450"/>
            <a:ext cx="1482725" cy="1403350"/>
          </a:xfrm>
          <a:custGeom>
            <a:avLst/>
            <a:gdLst>
              <a:gd name="T0" fmla="*/ 2147483647 w 1278"/>
              <a:gd name="T1" fmla="*/ 2147483647 h 1210"/>
              <a:gd name="T2" fmla="*/ 2147483647 w 1278"/>
              <a:gd name="T3" fmla="*/ 2147483647 h 1210"/>
              <a:gd name="T4" fmla="*/ 2147483647 w 1278"/>
              <a:gd name="T5" fmla="*/ 2147483647 h 1210"/>
              <a:gd name="T6" fmla="*/ 2147483647 w 1278"/>
              <a:gd name="T7" fmla="*/ 2147483647 h 1210"/>
              <a:gd name="T8" fmla="*/ 2147483647 w 1278"/>
              <a:gd name="T9" fmla="*/ 2147483647 h 1210"/>
              <a:gd name="T10" fmla="*/ 2147483647 w 1278"/>
              <a:gd name="T11" fmla="*/ 2147483647 h 1210"/>
              <a:gd name="T12" fmla="*/ 2147483647 w 1278"/>
              <a:gd name="T13" fmla="*/ 2147483647 h 1210"/>
              <a:gd name="T14" fmla="*/ 2147483647 w 1278"/>
              <a:gd name="T15" fmla="*/ 2147483647 h 1210"/>
              <a:gd name="T16" fmla="*/ 2147483647 w 1278"/>
              <a:gd name="T17" fmla="*/ 2147483647 h 1210"/>
              <a:gd name="T18" fmla="*/ 2147483647 w 1278"/>
              <a:gd name="T19" fmla="*/ 2147483647 h 1210"/>
              <a:gd name="T20" fmla="*/ 2147483647 w 1278"/>
              <a:gd name="T21" fmla="*/ 2147483647 h 1210"/>
              <a:gd name="T22" fmla="*/ 2147483647 w 1278"/>
              <a:gd name="T23" fmla="*/ 2147483647 h 1210"/>
              <a:gd name="T24" fmla="*/ 2147483647 w 1278"/>
              <a:gd name="T25" fmla="*/ 2147483647 h 1210"/>
              <a:gd name="T26" fmla="*/ 2147483647 w 1278"/>
              <a:gd name="T27" fmla="*/ 2147483647 h 1210"/>
              <a:gd name="T28" fmla="*/ 2147483647 w 1278"/>
              <a:gd name="T29" fmla="*/ 2147483647 h 1210"/>
              <a:gd name="T30" fmla="*/ 2147483647 w 1278"/>
              <a:gd name="T31" fmla="*/ 2147483647 h 1210"/>
              <a:gd name="T32" fmla="*/ 2147483647 w 1278"/>
              <a:gd name="T33" fmla="*/ 2147483647 h 1210"/>
              <a:gd name="T34" fmla="*/ 0 w 1278"/>
              <a:gd name="T35" fmla="*/ 2147483647 h 1210"/>
              <a:gd name="T36" fmla="*/ 2147483647 w 1278"/>
              <a:gd name="T37" fmla="*/ 2147483647 h 1210"/>
              <a:gd name="T38" fmla="*/ 2147483647 w 1278"/>
              <a:gd name="T39" fmla="*/ 2147483647 h 1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78"/>
              <a:gd name="T61" fmla="*/ 0 h 1210"/>
              <a:gd name="T62" fmla="*/ 1278 w 1278"/>
              <a:gd name="T63" fmla="*/ 1210 h 1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78" h="1210">
                <a:moveTo>
                  <a:pt x="91" y="507"/>
                </a:moveTo>
                <a:cubicBezTo>
                  <a:pt x="121" y="454"/>
                  <a:pt x="167" y="348"/>
                  <a:pt x="227" y="280"/>
                </a:cubicBezTo>
                <a:cubicBezTo>
                  <a:pt x="287" y="212"/>
                  <a:pt x="379" y="143"/>
                  <a:pt x="454" y="98"/>
                </a:cubicBezTo>
                <a:cubicBezTo>
                  <a:pt x="529" y="53"/>
                  <a:pt x="582" y="0"/>
                  <a:pt x="680" y="8"/>
                </a:cubicBezTo>
                <a:cubicBezTo>
                  <a:pt x="778" y="16"/>
                  <a:pt x="952" y="114"/>
                  <a:pt x="1043" y="144"/>
                </a:cubicBezTo>
                <a:cubicBezTo>
                  <a:pt x="1134" y="174"/>
                  <a:pt x="1187" y="151"/>
                  <a:pt x="1225" y="189"/>
                </a:cubicBezTo>
                <a:cubicBezTo>
                  <a:pt x="1263" y="227"/>
                  <a:pt x="1278" y="279"/>
                  <a:pt x="1270" y="370"/>
                </a:cubicBezTo>
                <a:cubicBezTo>
                  <a:pt x="1262" y="461"/>
                  <a:pt x="1194" y="657"/>
                  <a:pt x="1179" y="733"/>
                </a:cubicBezTo>
                <a:cubicBezTo>
                  <a:pt x="1164" y="809"/>
                  <a:pt x="1186" y="786"/>
                  <a:pt x="1179" y="824"/>
                </a:cubicBezTo>
                <a:cubicBezTo>
                  <a:pt x="1172" y="862"/>
                  <a:pt x="1172" y="922"/>
                  <a:pt x="1134" y="960"/>
                </a:cubicBezTo>
                <a:cubicBezTo>
                  <a:pt x="1096" y="998"/>
                  <a:pt x="1021" y="1013"/>
                  <a:pt x="953" y="1051"/>
                </a:cubicBezTo>
                <a:cubicBezTo>
                  <a:pt x="885" y="1089"/>
                  <a:pt x="809" y="1164"/>
                  <a:pt x="726" y="1187"/>
                </a:cubicBezTo>
                <a:cubicBezTo>
                  <a:pt x="643" y="1210"/>
                  <a:pt x="530" y="1202"/>
                  <a:pt x="454" y="1187"/>
                </a:cubicBezTo>
                <a:cubicBezTo>
                  <a:pt x="378" y="1172"/>
                  <a:pt x="325" y="1134"/>
                  <a:pt x="272" y="1096"/>
                </a:cubicBezTo>
                <a:cubicBezTo>
                  <a:pt x="219" y="1058"/>
                  <a:pt x="166" y="990"/>
                  <a:pt x="136" y="960"/>
                </a:cubicBezTo>
                <a:cubicBezTo>
                  <a:pt x="106" y="930"/>
                  <a:pt x="106" y="930"/>
                  <a:pt x="91" y="915"/>
                </a:cubicBezTo>
                <a:cubicBezTo>
                  <a:pt x="76" y="900"/>
                  <a:pt x="60" y="899"/>
                  <a:pt x="45" y="869"/>
                </a:cubicBezTo>
                <a:cubicBezTo>
                  <a:pt x="30" y="839"/>
                  <a:pt x="0" y="778"/>
                  <a:pt x="0" y="733"/>
                </a:cubicBezTo>
                <a:cubicBezTo>
                  <a:pt x="0" y="688"/>
                  <a:pt x="30" y="635"/>
                  <a:pt x="45" y="597"/>
                </a:cubicBezTo>
                <a:cubicBezTo>
                  <a:pt x="60" y="559"/>
                  <a:pt x="61" y="560"/>
                  <a:pt x="91" y="507"/>
                </a:cubicBezTo>
                <a:close/>
              </a:path>
            </a:pathLst>
          </a:custGeom>
          <a:solidFill>
            <a:srgbClr val="FFCC99"/>
          </a:solidFill>
          <a:ln w="31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13" name="Oval 12"/>
          <p:cNvSpPr>
            <a:spLocks noChangeArrowheads="1"/>
          </p:cNvSpPr>
          <p:nvPr/>
        </p:nvSpPr>
        <p:spPr bwMode="auto">
          <a:xfrm rot="-1197047">
            <a:off x="3032125" y="3189288"/>
            <a:ext cx="1211263" cy="1106487"/>
          </a:xfrm>
          <a:prstGeom prst="ellipse">
            <a:avLst/>
          </a:prstGeom>
          <a:solidFill>
            <a:srgbClr val="ABE3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3" name="Csoportba foglalás 112"/>
          <p:cNvGrpSpPr>
            <a:grpSpLocks noChangeAspect="1"/>
          </p:cNvGrpSpPr>
          <p:nvPr/>
        </p:nvGrpSpPr>
        <p:grpSpPr>
          <a:xfrm>
            <a:off x="3468728" y="2998669"/>
            <a:ext cx="960859" cy="1404515"/>
            <a:chOff x="3390068" y="2806536"/>
            <a:chExt cx="928649" cy="1157797"/>
          </a:xfrm>
          <a:scene3d>
            <a:camera prst="orthographicFront">
              <a:rot lat="0" lon="0" rev="120000"/>
            </a:camera>
            <a:lightRig rig="threePt" dir="t"/>
          </a:scene3d>
        </p:grpSpPr>
        <p:sp>
          <p:nvSpPr>
            <p:cNvPr id="133" name="Freeform 21"/>
            <p:cNvSpPr>
              <a:spLocks/>
            </p:cNvSpPr>
            <p:nvPr/>
          </p:nvSpPr>
          <p:spPr bwMode="auto">
            <a:xfrm rot="21372547">
              <a:off x="3390068" y="2806536"/>
              <a:ext cx="928649" cy="1157797"/>
            </a:xfrm>
            <a:custGeom>
              <a:avLst/>
              <a:gdLst>
                <a:gd name="T0" fmla="*/ 76 w 801"/>
                <a:gd name="T1" fmla="*/ 53 h 998"/>
                <a:gd name="T2" fmla="*/ 257 w 801"/>
                <a:gd name="T3" fmla="*/ 53 h 998"/>
                <a:gd name="T4" fmla="*/ 529 w 801"/>
                <a:gd name="T5" fmla="*/ 189 h 998"/>
                <a:gd name="T6" fmla="*/ 665 w 801"/>
                <a:gd name="T7" fmla="*/ 325 h 998"/>
                <a:gd name="T8" fmla="*/ 711 w 801"/>
                <a:gd name="T9" fmla="*/ 416 h 998"/>
                <a:gd name="T10" fmla="*/ 756 w 801"/>
                <a:gd name="T11" fmla="*/ 643 h 998"/>
                <a:gd name="T12" fmla="*/ 665 w 801"/>
                <a:gd name="T13" fmla="*/ 960 h 998"/>
                <a:gd name="T14" fmla="*/ 711 w 801"/>
                <a:gd name="T15" fmla="*/ 870 h 998"/>
                <a:gd name="T16" fmla="*/ 756 w 801"/>
                <a:gd name="T17" fmla="*/ 779 h 998"/>
                <a:gd name="T18" fmla="*/ 801 w 801"/>
                <a:gd name="T19" fmla="*/ 643 h 998"/>
                <a:gd name="T20" fmla="*/ 756 w 801"/>
                <a:gd name="T21" fmla="*/ 371 h 998"/>
                <a:gd name="T22" fmla="*/ 756 w 801"/>
                <a:gd name="T23" fmla="*/ 325 h 998"/>
                <a:gd name="T24" fmla="*/ 756 w 801"/>
                <a:gd name="T25" fmla="*/ 189 h 998"/>
                <a:gd name="T26" fmla="*/ 620 w 801"/>
                <a:gd name="T27" fmla="*/ 144 h 998"/>
                <a:gd name="T28" fmla="*/ 484 w 801"/>
                <a:gd name="T29" fmla="*/ 99 h 998"/>
                <a:gd name="T30" fmla="*/ 257 w 801"/>
                <a:gd name="T31" fmla="*/ 8 h 998"/>
                <a:gd name="T32" fmla="*/ 30 w 801"/>
                <a:gd name="T33" fmla="*/ 53 h 998"/>
                <a:gd name="T34" fmla="*/ 76 w 801"/>
                <a:gd name="T35" fmla="*/ 53 h 9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1"/>
                <a:gd name="T55" fmla="*/ 0 h 998"/>
                <a:gd name="T56" fmla="*/ 801 w 801"/>
                <a:gd name="T57" fmla="*/ 998 h 9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1" h="998">
                  <a:moveTo>
                    <a:pt x="76" y="53"/>
                  </a:moveTo>
                  <a:cubicBezTo>
                    <a:pt x="114" y="53"/>
                    <a:pt x="182" y="30"/>
                    <a:pt x="257" y="53"/>
                  </a:cubicBezTo>
                  <a:cubicBezTo>
                    <a:pt x="332" y="76"/>
                    <a:pt x="461" y="144"/>
                    <a:pt x="529" y="189"/>
                  </a:cubicBezTo>
                  <a:cubicBezTo>
                    <a:pt x="597" y="234"/>
                    <a:pt x="635" y="287"/>
                    <a:pt x="665" y="325"/>
                  </a:cubicBezTo>
                  <a:cubicBezTo>
                    <a:pt x="695" y="363"/>
                    <a:pt x="696" y="363"/>
                    <a:pt x="711" y="416"/>
                  </a:cubicBezTo>
                  <a:cubicBezTo>
                    <a:pt x="726" y="469"/>
                    <a:pt x="764" y="552"/>
                    <a:pt x="756" y="643"/>
                  </a:cubicBezTo>
                  <a:cubicBezTo>
                    <a:pt x="748" y="734"/>
                    <a:pt x="672" y="922"/>
                    <a:pt x="665" y="960"/>
                  </a:cubicBezTo>
                  <a:cubicBezTo>
                    <a:pt x="658" y="998"/>
                    <a:pt x="696" y="900"/>
                    <a:pt x="711" y="870"/>
                  </a:cubicBezTo>
                  <a:cubicBezTo>
                    <a:pt x="726" y="840"/>
                    <a:pt x="741" y="817"/>
                    <a:pt x="756" y="779"/>
                  </a:cubicBezTo>
                  <a:cubicBezTo>
                    <a:pt x="771" y="741"/>
                    <a:pt x="801" y="711"/>
                    <a:pt x="801" y="643"/>
                  </a:cubicBezTo>
                  <a:cubicBezTo>
                    <a:pt x="801" y="575"/>
                    <a:pt x="763" y="424"/>
                    <a:pt x="756" y="371"/>
                  </a:cubicBezTo>
                  <a:cubicBezTo>
                    <a:pt x="749" y="318"/>
                    <a:pt x="756" y="355"/>
                    <a:pt x="756" y="325"/>
                  </a:cubicBezTo>
                  <a:cubicBezTo>
                    <a:pt x="756" y="295"/>
                    <a:pt x="779" y="219"/>
                    <a:pt x="756" y="189"/>
                  </a:cubicBezTo>
                  <a:cubicBezTo>
                    <a:pt x="733" y="159"/>
                    <a:pt x="665" y="159"/>
                    <a:pt x="620" y="144"/>
                  </a:cubicBezTo>
                  <a:cubicBezTo>
                    <a:pt x="575" y="129"/>
                    <a:pt x="545" y="122"/>
                    <a:pt x="484" y="99"/>
                  </a:cubicBezTo>
                  <a:cubicBezTo>
                    <a:pt x="423" y="76"/>
                    <a:pt x="333" y="16"/>
                    <a:pt x="257" y="8"/>
                  </a:cubicBezTo>
                  <a:cubicBezTo>
                    <a:pt x="181" y="0"/>
                    <a:pt x="60" y="46"/>
                    <a:pt x="30" y="53"/>
                  </a:cubicBezTo>
                  <a:cubicBezTo>
                    <a:pt x="0" y="60"/>
                    <a:pt x="38" y="53"/>
                    <a:pt x="76" y="53"/>
                  </a:cubicBez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34" name="Ellipszis 133"/>
            <p:cNvSpPr>
              <a:spLocks noChangeArrowheads="1"/>
            </p:cNvSpPr>
            <p:nvPr/>
          </p:nvSpPr>
          <p:spPr bwMode="auto">
            <a:xfrm rot="8435917">
              <a:off x="4109639" y="2972686"/>
              <a:ext cx="91590" cy="162416"/>
            </a:xfrm>
            <a:prstGeom prst="ellipse">
              <a:avLst/>
            </a:prstGeom>
            <a:solidFill>
              <a:schemeClr val="tx2"/>
            </a:solidFill>
            <a:ln w="3175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4" name="Csoportba foglalás 130"/>
          <p:cNvGrpSpPr>
            <a:grpSpLocks noChangeAspect="1"/>
          </p:cNvGrpSpPr>
          <p:nvPr/>
        </p:nvGrpSpPr>
        <p:grpSpPr bwMode="auto">
          <a:xfrm>
            <a:off x="2986088" y="3076190"/>
            <a:ext cx="1433512" cy="1223962"/>
            <a:chOff x="2672424" y="2885247"/>
            <a:chExt cx="1475171" cy="1260000"/>
          </a:xfrm>
        </p:grpSpPr>
        <p:sp>
          <p:nvSpPr>
            <p:cNvPr id="25618" name="Freeform 16"/>
            <p:cNvSpPr>
              <a:spLocks/>
            </p:cNvSpPr>
            <p:nvPr/>
          </p:nvSpPr>
          <p:spPr bwMode="auto">
            <a:xfrm>
              <a:off x="2837866" y="3422001"/>
              <a:ext cx="257019" cy="220989"/>
            </a:xfrm>
            <a:custGeom>
              <a:avLst/>
              <a:gdLst>
                <a:gd name="T0" fmla="*/ 2147483647 w 378"/>
                <a:gd name="T1" fmla="*/ 2147483647 h 295"/>
                <a:gd name="T2" fmla="*/ 2147483647 w 378"/>
                <a:gd name="T3" fmla="*/ 0 h 295"/>
                <a:gd name="T4" fmla="*/ 2147483647 w 378"/>
                <a:gd name="T5" fmla="*/ 2147483647 h 295"/>
                <a:gd name="T6" fmla="*/ 2147483647 w 378"/>
                <a:gd name="T7" fmla="*/ 2147483647 h 295"/>
                <a:gd name="T8" fmla="*/ 2147483647 w 378"/>
                <a:gd name="T9" fmla="*/ 2147483647 h 295"/>
                <a:gd name="T10" fmla="*/ 2147483647 w 378"/>
                <a:gd name="T11" fmla="*/ 2147483647 h 295"/>
                <a:gd name="T12" fmla="*/ 0 w 378"/>
                <a:gd name="T13" fmla="*/ 2147483647 h 295"/>
                <a:gd name="T14" fmla="*/ 2147483647 w 378"/>
                <a:gd name="T15" fmla="*/ 2147483647 h 2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8"/>
                <a:gd name="T25" fmla="*/ 0 h 295"/>
                <a:gd name="T26" fmla="*/ 378 w 378"/>
                <a:gd name="T27" fmla="*/ 295 h 2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8" h="295">
                  <a:moveTo>
                    <a:pt x="45" y="45"/>
                  </a:moveTo>
                  <a:cubicBezTo>
                    <a:pt x="75" y="22"/>
                    <a:pt x="136" y="0"/>
                    <a:pt x="181" y="0"/>
                  </a:cubicBezTo>
                  <a:cubicBezTo>
                    <a:pt x="226" y="0"/>
                    <a:pt x="287" y="15"/>
                    <a:pt x="317" y="45"/>
                  </a:cubicBezTo>
                  <a:cubicBezTo>
                    <a:pt x="347" y="75"/>
                    <a:pt x="378" y="143"/>
                    <a:pt x="363" y="181"/>
                  </a:cubicBezTo>
                  <a:cubicBezTo>
                    <a:pt x="348" y="219"/>
                    <a:pt x="280" y="257"/>
                    <a:pt x="227" y="272"/>
                  </a:cubicBezTo>
                  <a:cubicBezTo>
                    <a:pt x="174" y="287"/>
                    <a:pt x="83" y="295"/>
                    <a:pt x="45" y="272"/>
                  </a:cubicBezTo>
                  <a:cubicBezTo>
                    <a:pt x="7" y="249"/>
                    <a:pt x="0" y="174"/>
                    <a:pt x="0" y="136"/>
                  </a:cubicBezTo>
                  <a:cubicBezTo>
                    <a:pt x="0" y="98"/>
                    <a:pt x="15" y="68"/>
                    <a:pt x="45" y="45"/>
                  </a:cubicBezTo>
                  <a:close/>
                </a:path>
              </a:pathLst>
            </a:custGeom>
            <a:solidFill>
              <a:schemeClr val="tx2">
                <a:alpha val="39999"/>
              </a:schemeClr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9" name="Oval 143"/>
            <p:cNvSpPr>
              <a:spLocks noChangeArrowheads="1"/>
            </p:cNvSpPr>
            <p:nvPr/>
          </p:nvSpPr>
          <p:spPr bwMode="auto">
            <a:xfrm>
              <a:off x="3164337" y="3367636"/>
              <a:ext cx="163339" cy="163340"/>
            </a:xfrm>
            <a:prstGeom prst="ellipse">
              <a:avLst/>
            </a:prstGeom>
            <a:gradFill rotWithShape="1">
              <a:gsLst>
                <a:gs pos="0">
                  <a:srgbClr val="FF8B8B"/>
                </a:gs>
                <a:gs pos="100000">
                  <a:srgbClr val="764040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5" name="Csoportba foglalás 117"/>
            <p:cNvGrpSpPr>
              <a:grpSpLocks/>
            </p:cNvGrpSpPr>
            <p:nvPr/>
          </p:nvGrpSpPr>
          <p:grpSpPr bwMode="auto">
            <a:xfrm>
              <a:off x="2672424" y="2885247"/>
              <a:ext cx="1475171" cy="1260000"/>
              <a:chOff x="2672424" y="2885247"/>
              <a:chExt cx="1475171" cy="1260000"/>
            </a:xfrm>
          </p:grpSpPr>
          <p:grpSp>
            <p:nvGrpSpPr>
              <p:cNvPr id="26" name="Group 13"/>
              <p:cNvGrpSpPr>
                <a:grpSpLocks noChangeAspect="1"/>
              </p:cNvGrpSpPr>
              <p:nvPr/>
            </p:nvGrpSpPr>
            <p:grpSpPr bwMode="auto">
              <a:xfrm>
                <a:off x="2672424" y="2885247"/>
                <a:ext cx="1475171" cy="1260000"/>
                <a:chOff x="295" y="2158"/>
                <a:chExt cx="1225" cy="1046"/>
              </a:xfrm>
            </p:grpSpPr>
            <p:sp>
              <p:nvSpPr>
                <p:cNvPr id="25634" name="Szabadkézi sokszög 16"/>
                <p:cNvSpPr>
                  <a:spLocks/>
                </p:cNvSpPr>
                <p:nvPr/>
              </p:nvSpPr>
              <p:spPr bwMode="auto">
                <a:xfrm rot="8401242">
                  <a:off x="304" y="2417"/>
                  <a:ext cx="508" cy="787"/>
                </a:xfrm>
                <a:custGeom>
                  <a:avLst/>
                  <a:gdLst>
                    <a:gd name="T0" fmla="*/ 0 w 685403"/>
                    <a:gd name="T1" fmla="*/ 0 h 1103312"/>
                    <a:gd name="T2" fmla="*/ 0 w 685403"/>
                    <a:gd name="T3" fmla="*/ 0 h 1103312"/>
                    <a:gd name="T4" fmla="*/ 0 w 685403"/>
                    <a:gd name="T5" fmla="*/ 0 h 1103312"/>
                    <a:gd name="T6" fmla="*/ 0 w 685403"/>
                    <a:gd name="T7" fmla="*/ 0 h 1103312"/>
                    <a:gd name="T8" fmla="*/ 0 w 685403"/>
                    <a:gd name="T9" fmla="*/ 0 h 1103312"/>
                    <a:gd name="T10" fmla="*/ 0 w 685403"/>
                    <a:gd name="T11" fmla="*/ 0 h 1103312"/>
                    <a:gd name="T12" fmla="*/ 0 w 685403"/>
                    <a:gd name="T13" fmla="*/ 0 h 1103312"/>
                    <a:gd name="T14" fmla="*/ 0 w 685403"/>
                    <a:gd name="T15" fmla="*/ 0 h 1103312"/>
                    <a:gd name="T16" fmla="*/ 0 w 685403"/>
                    <a:gd name="T17" fmla="*/ 0 h 1103312"/>
                    <a:gd name="T18" fmla="*/ 0 w 685403"/>
                    <a:gd name="T19" fmla="*/ 0 h 1103312"/>
                    <a:gd name="T20" fmla="*/ 0 w 685403"/>
                    <a:gd name="T21" fmla="*/ 0 h 1103312"/>
                    <a:gd name="T22" fmla="*/ 0 w 685403"/>
                    <a:gd name="T23" fmla="*/ 0 h 1103312"/>
                    <a:gd name="T24" fmla="*/ 0 w 685403"/>
                    <a:gd name="T25" fmla="*/ 0 h 1103312"/>
                    <a:gd name="T26" fmla="*/ 0 w 685403"/>
                    <a:gd name="T27" fmla="*/ 0 h 1103312"/>
                    <a:gd name="T28" fmla="*/ 0 w 685403"/>
                    <a:gd name="T29" fmla="*/ 0 h 1103312"/>
                    <a:gd name="T30" fmla="*/ 0 w 685403"/>
                    <a:gd name="T31" fmla="*/ 0 h 11033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85403"/>
                    <a:gd name="T49" fmla="*/ 0 h 1103312"/>
                    <a:gd name="T50" fmla="*/ 685403 w 685403"/>
                    <a:gd name="T51" fmla="*/ 1103312 h 110331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85403" h="1103312">
                      <a:moveTo>
                        <a:pt x="561578" y="94059"/>
                      </a:moveTo>
                      <a:cubicBezTo>
                        <a:pt x="576659" y="140493"/>
                        <a:pt x="623491" y="228202"/>
                        <a:pt x="637778" y="298846"/>
                      </a:cubicBezTo>
                      <a:cubicBezTo>
                        <a:pt x="652065" y="369490"/>
                        <a:pt x="659606" y="442118"/>
                        <a:pt x="647303" y="517921"/>
                      </a:cubicBezTo>
                      <a:cubicBezTo>
                        <a:pt x="635000" y="593724"/>
                        <a:pt x="613965" y="677862"/>
                        <a:pt x="563959" y="753665"/>
                      </a:cubicBezTo>
                      <a:cubicBezTo>
                        <a:pt x="513953" y="829468"/>
                        <a:pt x="433387" y="918765"/>
                        <a:pt x="347265" y="972740"/>
                      </a:cubicBezTo>
                      <a:cubicBezTo>
                        <a:pt x="261143" y="1026715"/>
                        <a:pt x="94456" y="1058068"/>
                        <a:pt x="47228" y="1077515"/>
                      </a:cubicBezTo>
                      <a:cubicBezTo>
                        <a:pt x="0" y="1096962"/>
                        <a:pt x="11113" y="1103312"/>
                        <a:pt x="63897" y="1089421"/>
                      </a:cubicBezTo>
                      <a:cubicBezTo>
                        <a:pt x="116681" y="1075530"/>
                        <a:pt x="285750" y="1036240"/>
                        <a:pt x="363934" y="994171"/>
                      </a:cubicBezTo>
                      <a:cubicBezTo>
                        <a:pt x="442118" y="952102"/>
                        <a:pt x="491728" y="869156"/>
                        <a:pt x="533003" y="837009"/>
                      </a:cubicBezTo>
                      <a:cubicBezTo>
                        <a:pt x="574278" y="804862"/>
                        <a:pt x="588962" y="818356"/>
                        <a:pt x="611584" y="801290"/>
                      </a:cubicBezTo>
                      <a:cubicBezTo>
                        <a:pt x="634206" y="784224"/>
                        <a:pt x="661590" y="763984"/>
                        <a:pt x="668734" y="734615"/>
                      </a:cubicBezTo>
                      <a:cubicBezTo>
                        <a:pt x="675878" y="705246"/>
                        <a:pt x="652066" y="680639"/>
                        <a:pt x="654447" y="625077"/>
                      </a:cubicBezTo>
                      <a:cubicBezTo>
                        <a:pt x="656828" y="569515"/>
                        <a:pt x="685403" y="469502"/>
                        <a:pt x="683022" y="401240"/>
                      </a:cubicBezTo>
                      <a:cubicBezTo>
                        <a:pt x="680641" y="332978"/>
                        <a:pt x="662781" y="279002"/>
                        <a:pt x="640159" y="215502"/>
                      </a:cubicBezTo>
                      <a:cubicBezTo>
                        <a:pt x="617537" y="152002"/>
                        <a:pt x="560387" y="40480"/>
                        <a:pt x="547290" y="20240"/>
                      </a:cubicBezTo>
                      <a:cubicBezTo>
                        <a:pt x="534193" y="0"/>
                        <a:pt x="546497" y="47625"/>
                        <a:pt x="561578" y="94059"/>
                      </a:cubicBezTo>
                      <a:close/>
                    </a:path>
                  </a:pathLst>
                </a:custGeom>
                <a:solidFill>
                  <a:srgbClr val="95B3D7"/>
                </a:solidFill>
                <a:ln w="3175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hu-HU"/>
                </a:p>
              </p:txBody>
            </p:sp>
            <p:sp>
              <p:nvSpPr>
                <p:cNvPr id="25635" name="Szabadkézi sokszög 17"/>
                <p:cNvSpPr>
                  <a:spLocks/>
                </p:cNvSpPr>
                <p:nvPr/>
              </p:nvSpPr>
              <p:spPr bwMode="auto">
                <a:xfrm rot="8782849">
                  <a:off x="534" y="2577"/>
                  <a:ext cx="986" cy="554"/>
                </a:xfrm>
                <a:custGeom>
                  <a:avLst/>
                  <a:gdLst>
                    <a:gd name="T0" fmla="*/ 0 w 1328737"/>
                    <a:gd name="T1" fmla="*/ 0 h 776685"/>
                    <a:gd name="T2" fmla="*/ 0 w 1328737"/>
                    <a:gd name="T3" fmla="*/ 0 h 776685"/>
                    <a:gd name="T4" fmla="*/ 0 w 1328737"/>
                    <a:gd name="T5" fmla="*/ 0 h 776685"/>
                    <a:gd name="T6" fmla="*/ 0 w 1328737"/>
                    <a:gd name="T7" fmla="*/ 0 h 776685"/>
                    <a:gd name="T8" fmla="*/ 0 w 1328737"/>
                    <a:gd name="T9" fmla="*/ 0 h 776685"/>
                    <a:gd name="T10" fmla="*/ 0 w 1328737"/>
                    <a:gd name="T11" fmla="*/ 0 h 776685"/>
                    <a:gd name="T12" fmla="*/ 0 w 1328737"/>
                    <a:gd name="T13" fmla="*/ 0 h 776685"/>
                    <a:gd name="T14" fmla="*/ 0 w 1328737"/>
                    <a:gd name="T15" fmla="*/ 0 h 776685"/>
                    <a:gd name="T16" fmla="*/ 0 w 1328737"/>
                    <a:gd name="T17" fmla="*/ 0 h 776685"/>
                    <a:gd name="T18" fmla="*/ 0 w 1328737"/>
                    <a:gd name="T19" fmla="*/ 0 h 776685"/>
                    <a:gd name="T20" fmla="*/ 0 w 1328737"/>
                    <a:gd name="T21" fmla="*/ 0 h 776685"/>
                    <a:gd name="T22" fmla="*/ 0 w 1328737"/>
                    <a:gd name="T23" fmla="*/ 0 h 776685"/>
                    <a:gd name="T24" fmla="*/ 0 w 1328737"/>
                    <a:gd name="T25" fmla="*/ 0 h 776685"/>
                    <a:gd name="T26" fmla="*/ 0 w 1328737"/>
                    <a:gd name="T27" fmla="*/ 0 h 776685"/>
                    <a:gd name="T28" fmla="*/ 0 w 1328737"/>
                    <a:gd name="T29" fmla="*/ 0 h 776685"/>
                    <a:gd name="T30" fmla="*/ 0 w 1328737"/>
                    <a:gd name="T31" fmla="*/ 0 h 776685"/>
                    <a:gd name="T32" fmla="*/ 0 w 1328737"/>
                    <a:gd name="T33" fmla="*/ 0 h 776685"/>
                    <a:gd name="T34" fmla="*/ 0 w 1328737"/>
                    <a:gd name="T35" fmla="*/ 0 h 776685"/>
                    <a:gd name="T36" fmla="*/ 0 w 1328737"/>
                    <a:gd name="T37" fmla="*/ 0 h 776685"/>
                    <a:gd name="T38" fmla="*/ 0 w 1328737"/>
                    <a:gd name="T39" fmla="*/ 0 h 776685"/>
                    <a:gd name="T40" fmla="*/ 0 w 1328737"/>
                    <a:gd name="T41" fmla="*/ 0 h 7766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28737"/>
                    <a:gd name="T64" fmla="*/ 0 h 776685"/>
                    <a:gd name="T65" fmla="*/ 1328737 w 1328737"/>
                    <a:gd name="T66" fmla="*/ 776685 h 7766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28737" h="776685">
                      <a:moveTo>
                        <a:pt x="1316434" y="305991"/>
                      </a:moveTo>
                      <a:cubicBezTo>
                        <a:pt x="1304131" y="298847"/>
                        <a:pt x="1232693" y="204788"/>
                        <a:pt x="1173559" y="163116"/>
                      </a:cubicBezTo>
                      <a:cubicBezTo>
                        <a:pt x="1114425" y="121444"/>
                        <a:pt x="1051322" y="78582"/>
                        <a:pt x="961628" y="55960"/>
                      </a:cubicBezTo>
                      <a:cubicBezTo>
                        <a:pt x="871934" y="33338"/>
                        <a:pt x="736203" y="15082"/>
                        <a:pt x="635397" y="27385"/>
                      </a:cubicBezTo>
                      <a:cubicBezTo>
                        <a:pt x="534591" y="39688"/>
                        <a:pt x="438546" y="75804"/>
                        <a:pt x="356790" y="129779"/>
                      </a:cubicBezTo>
                      <a:cubicBezTo>
                        <a:pt x="275034" y="183754"/>
                        <a:pt x="197246" y="269876"/>
                        <a:pt x="144859" y="351235"/>
                      </a:cubicBezTo>
                      <a:cubicBezTo>
                        <a:pt x="92472" y="432594"/>
                        <a:pt x="60721" y="548482"/>
                        <a:pt x="42465" y="617935"/>
                      </a:cubicBezTo>
                      <a:cubicBezTo>
                        <a:pt x="24209" y="687388"/>
                        <a:pt x="41672" y="759223"/>
                        <a:pt x="35322" y="767954"/>
                      </a:cubicBezTo>
                      <a:cubicBezTo>
                        <a:pt x="28972" y="776685"/>
                        <a:pt x="0" y="726679"/>
                        <a:pt x="4365" y="670323"/>
                      </a:cubicBezTo>
                      <a:cubicBezTo>
                        <a:pt x="8730" y="613967"/>
                        <a:pt x="26590" y="506016"/>
                        <a:pt x="61515" y="429816"/>
                      </a:cubicBezTo>
                      <a:cubicBezTo>
                        <a:pt x="96440" y="353616"/>
                        <a:pt x="180974" y="266304"/>
                        <a:pt x="213915" y="213123"/>
                      </a:cubicBezTo>
                      <a:cubicBezTo>
                        <a:pt x="246856" y="159942"/>
                        <a:pt x="249634" y="139701"/>
                        <a:pt x="259159" y="110729"/>
                      </a:cubicBezTo>
                      <a:cubicBezTo>
                        <a:pt x="268684" y="81757"/>
                        <a:pt x="255587" y="55563"/>
                        <a:pt x="271065" y="39291"/>
                      </a:cubicBezTo>
                      <a:cubicBezTo>
                        <a:pt x="286543" y="23019"/>
                        <a:pt x="321072" y="17463"/>
                        <a:pt x="352028" y="13098"/>
                      </a:cubicBezTo>
                      <a:cubicBezTo>
                        <a:pt x="382984" y="8733"/>
                        <a:pt x="427434" y="11114"/>
                        <a:pt x="456803" y="13098"/>
                      </a:cubicBezTo>
                      <a:cubicBezTo>
                        <a:pt x="486172" y="15082"/>
                        <a:pt x="485774" y="26989"/>
                        <a:pt x="528240" y="25004"/>
                      </a:cubicBezTo>
                      <a:cubicBezTo>
                        <a:pt x="570706" y="23020"/>
                        <a:pt x="639763" y="0"/>
                        <a:pt x="711597" y="1191"/>
                      </a:cubicBezTo>
                      <a:cubicBezTo>
                        <a:pt x="783431" y="2382"/>
                        <a:pt x="889397" y="14686"/>
                        <a:pt x="959247" y="32148"/>
                      </a:cubicBezTo>
                      <a:cubicBezTo>
                        <a:pt x="1029097" y="49610"/>
                        <a:pt x="1082675" y="76994"/>
                        <a:pt x="1130697" y="105966"/>
                      </a:cubicBezTo>
                      <a:cubicBezTo>
                        <a:pt x="1178719" y="134938"/>
                        <a:pt x="1218406" y="178992"/>
                        <a:pt x="1247378" y="205979"/>
                      </a:cubicBezTo>
                      <a:cubicBezTo>
                        <a:pt x="1276350" y="232967"/>
                        <a:pt x="1328737" y="313135"/>
                        <a:pt x="1316434" y="305991"/>
                      </a:cubicBezTo>
                      <a:close/>
                    </a:path>
                  </a:pathLst>
                </a:custGeom>
                <a:solidFill>
                  <a:srgbClr val="95B3D7"/>
                </a:solidFill>
                <a:ln w="3175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hu-HU"/>
                </a:p>
              </p:txBody>
            </p:sp>
            <p:sp>
              <p:nvSpPr>
                <p:cNvPr id="137" name="Szabadkézi sokszög 136"/>
                <p:cNvSpPr/>
                <p:nvPr/>
              </p:nvSpPr>
              <p:spPr>
                <a:xfrm rot="21329578">
                  <a:off x="463" y="2158"/>
                  <a:ext cx="856" cy="385"/>
                </a:xfrm>
                <a:custGeom>
                  <a:avLst/>
                  <a:gdLst>
                    <a:gd name="connsiteX0" fmla="*/ 14287 w 1154112"/>
                    <a:gd name="connsiteY0" fmla="*/ 302418 h 538956"/>
                    <a:gd name="connsiteX1" fmla="*/ 111919 w 1154112"/>
                    <a:gd name="connsiteY1" fmla="*/ 228600 h 538956"/>
                    <a:gd name="connsiteX2" fmla="*/ 252412 w 1154112"/>
                    <a:gd name="connsiteY2" fmla="*/ 159543 h 538956"/>
                    <a:gd name="connsiteX3" fmla="*/ 414337 w 1154112"/>
                    <a:gd name="connsiteY3" fmla="*/ 123825 h 538956"/>
                    <a:gd name="connsiteX4" fmla="*/ 538162 w 1154112"/>
                    <a:gd name="connsiteY4" fmla="*/ 121443 h 538956"/>
                    <a:gd name="connsiteX5" fmla="*/ 697706 w 1154112"/>
                    <a:gd name="connsiteY5" fmla="*/ 147637 h 538956"/>
                    <a:gd name="connsiteX6" fmla="*/ 819150 w 1154112"/>
                    <a:gd name="connsiteY6" fmla="*/ 197643 h 538956"/>
                    <a:gd name="connsiteX7" fmla="*/ 957262 w 1154112"/>
                    <a:gd name="connsiteY7" fmla="*/ 288131 h 538956"/>
                    <a:gd name="connsiteX8" fmla="*/ 1073944 w 1154112"/>
                    <a:gd name="connsiteY8" fmla="*/ 426243 h 538956"/>
                    <a:gd name="connsiteX9" fmla="*/ 1131094 w 1154112"/>
                    <a:gd name="connsiteY9" fmla="*/ 528637 h 538956"/>
                    <a:gd name="connsiteX10" fmla="*/ 1135856 w 1154112"/>
                    <a:gd name="connsiteY10" fmla="*/ 488156 h 538956"/>
                    <a:gd name="connsiteX11" fmla="*/ 1021556 w 1154112"/>
                    <a:gd name="connsiteY11" fmla="*/ 311943 h 538956"/>
                    <a:gd name="connsiteX12" fmla="*/ 878681 w 1154112"/>
                    <a:gd name="connsiteY12" fmla="*/ 197643 h 538956"/>
                    <a:gd name="connsiteX13" fmla="*/ 719137 w 1154112"/>
                    <a:gd name="connsiteY13" fmla="*/ 121443 h 538956"/>
                    <a:gd name="connsiteX14" fmla="*/ 664369 w 1154112"/>
                    <a:gd name="connsiteY14" fmla="*/ 69056 h 538956"/>
                    <a:gd name="connsiteX15" fmla="*/ 621506 w 1154112"/>
                    <a:gd name="connsiteY15" fmla="*/ 26193 h 538956"/>
                    <a:gd name="connsiteX16" fmla="*/ 528637 w 1154112"/>
                    <a:gd name="connsiteY16" fmla="*/ 9525 h 538956"/>
                    <a:gd name="connsiteX17" fmla="*/ 447675 w 1154112"/>
                    <a:gd name="connsiteY17" fmla="*/ 11906 h 538956"/>
                    <a:gd name="connsiteX18" fmla="*/ 388144 w 1154112"/>
                    <a:gd name="connsiteY18" fmla="*/ 80962 h 538956"/>
                    <a:gd name="connsiteX19" fmla="*/ 197644 w 1154112"/>
                    <a:gd name="connsiteY19" fmla="*/ 152400 h 538956"/>
                    <a:gd name="connsiteX20" fmla="*/ 14287 w 1154112"/>
                    <a:gd name="connsiteY20" fmla="*/ 302418 h 53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4112" h="538956">
                      <a:moveTo>
                        <a:pt x="14287" y="302418"/>
                      </a:moveTo>
                      <a:cubicBezTo>
                        <a:pt x="0" y="315118"/>
                        <a:pt x="72232" y="252413"/>
                        <a:pt x="111919" y="228600"/>
                      </a:cubicBezTo>
                      <a:cubicBezTo>
                        <a:pt x="151607" y="204788"/>
                        <a:pt x="202009" y="177006"/>
                        <a:pt x="252412" y="159543"/>
                      </a:cubicBezTo>
                      <a:cubicBezTo>
                        <a:pt x="302815" y="142081"/>
                        <a:pt x="366712" y="130175"/>
                        <a:pt x="414337" y="123825"/>
                      </a:cubicBezTo>
                      <a:cubicBezTo>
                        <a:pt x="461962" y="117475"/>
                        <a:pt x="490934" y="117474"/>
                        <a:pt x="538162" y="121443"/>
                      </a:cubicBezTo>
                      <a:cubicBezTo>
                        <a:pt x="585390" y="125412"/>
                        <a:pt x="650875" y="134937"/>
                        <a:pt x="697706" y="147637"/>
                      </a:cubicBezTo>
                      <a:cubicBezTo>
                        <a:pt x="744537" y="160337"/>
                        <a:pt x="775891" y="174227"/>
                        <a:pt x="819150" y="197643"/>
                      </a:cubicBezTo>
                      <a:cubicBezTo>
                        <a:pt x="862409" y="221059"/>
                        <a:pt x="914796" y="250031"/>
                        <a:pt x="957262" y="288131"/>
                      </a:cubicBezTo>
                      <a:cubicBezTo>
                        <a:pt x="999728" y="326231"/>
                        <a:pt x="1044972" y="386159"/>
                        <a:pt x="1073944" y="426243"/>
                      </a:cubicBezTo>
                      <a:cubicBezTo>
                        <a:pt x="1102916" y="466327"/>
                        <a:pt x="1120775" y="518318"/>
                        <a:pt x="1131094" y="528637"/>
                      </a:cubicBezTo>
                      <a:cubicBezTo>
                        <a:pt x="1141413" y="538956"/>
                        <a:pt x="1154112" y="524272"/>
                        <a:pt x="1135856" y="488156"/>
                      </a:cubicBezTo>
                      <a:cubicBezTo>
                        <a:pt x="1117600" y="452040"/>
                        <a:pt x="1064418" y="360362"/>
                        <a:pt x="1021556" y="311943"/>
                      </a:cubicBezTo>
                      <a:cubicBezTo>
                        <a:pt x="978694" y="263524"/>
                        <a:pt x="929084" y="229393"/>
                        <a:pt x="878681" y="197643"/>
                      </a:cubicBezTo>
                      <a:cubicBezTo>
                        <a:pt x="828278" y="165893"/>
                        <a:pt x="754856" y="142874"/>
                        <a:pt x="719137" y="121443"/>
                      </a:cubicBezTo>
                      <a:cubicBezTo>
                        <a:pt x="683418" y="100012"/>
                        <a:pt x="680641" y="84931"/>
                        <a:pt x="664369" y="69056"/>
                      </a:cubicBezTo>
                      <a:cubicBezTo>
                        <a:pt x="648097" y="53181"/>
                        <a:pt x="644128" y="36115"/>
                        <a:pt x="621506" y="26193"/>
                      </a:cubicBezTo>
                      <a:cubicBezTo>
                        <a:pt x="598884" y="16271"/>
                        <a:pt x="557609" y="11906"/>
                        <a:pt x="528637" y="9525"/>
                      </a:cubicBezTo>
                      <a:cubicBezTo>
                        <a:pt x="499665" y="7144"/>
                        <a:pt x="471091" y="0"/>
                        <a:pt x="447675" y="11906"/>
                      </a:cubicBezTo>
                      <a:cubicBezTo>
                        <a:pt x="424260" y="23812"/>
                        <a:pt x="429816" y="57546"/>
                        <a:pt x="388144" y="80962"/>
                      </a:cubicBezTo>
                      <a:cubicBezTo>
                        <a:pt x="346472" y="104378"/>
                        <a:pt x="257969" y="121047"/>
                        <a:pt x="197644" y="152400"/>
                      </a:cubicBezTo>
                      <a:cubicBezTo>
                        <a:pt x="137319" y="183753"/>
                        <a:pt x="28575" y="289718"/>
                        <a:pt x="14287" y="3024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/>
                </a:p>
              </p:txBody>
            </p:sp>
            <p:sp>
              <p:nvSpPr>
                <p:cNvPr id="138" name="Ellipszis 137"/>
                <p:cNvSpPr>
                  <a:spLocks noChangeAspect="1"/>
                </p:cNvSpPr>
                <p:nvPr/>
              </p:nvSpPr>
              <p:spPr bwMode="auto">
                <a:xfrm rot="-5597901">
                  <a:off x="808" y="2163"/>
                  <a:ext cx="61" cy="79"/>
                </a:xfrm>
                <a:prstGeom prst="ellipse">
                  <a:avLst/>
                </a:prstGeom>
                <a:solidFill>
                  <a:schemeClr val="tx2"/>
                </a:solidFill>
                <a:ln w="3175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39" name="Ellipszis 138"/>
                <p:cNvSpPr>
                  <a:spLocks noChangeAspect="1"/>
                </p:cNvSpPr>
                <p:nvPr/>
              </p:nvSpPr>
              <p:spPr bwMode="auto">
                <a:xfrm rot="-7794549">
                  <a:off x="1323" y="2864"/>
                  <a:ext cx="62" cy="80"/>
                </a:xfrm>
                <a:prstGeom prst="ellipse">
                  <a:avLst/>
                </a:prstGeom>
                <a:solidFill>
                  <a:schemeClr val="tx2"/>
                </a:solidFill>
                <a:ln w="3175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40" name="Ellipszis 139"/>
                <p:cNvSpPr>
                  <a:spLocks noChangeAspect="1"/>
                </p:cNvSpPr>
                <p:nvPr/>
              </p:nvSpPr>
              <p:spPr bwMode="auto">
                <a:xfrm rot="10680000">
                  <a:off x="295" y="2804"/>
                  <a:ext cx="46" cy="57"/>
                </a:xfrm>
                <a:prstGeom prst="ellipse">
                  <a:avLst/>
                </a:prstGeom>
                <a:solidFill>
                  <a:schemeClr val="tx2"/>
                </a:solidFill>
                <a:ln w="3175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16" name="Oval 17"/>
              <p:cNvSpPr>
                <a:spLocks noChangeAspect="1" noChangeArrowheads="1"/>
              </p:cNvSpPr>
              <p:nvPr/>
            </p:nvSpPr>
            <p:spPr bwMode="auto">
              <a:xfrm rot="20420771">
                <a:off x="2871727" y="3483380"/>
                <a:ext cx="178066" cy="12910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235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latin typeface="Arial" charset="0"/>
                </a:endParaRPr>
              </a:p>
            </p:txBody>
          </p:sp>
          <p:grpSp>
            <p:nvGrpSpPr>
              <p:cNvPr id="27" name="Group 129"/>
              <p:cNvGrpSpPr>
                <a:grpSpLocks/>
              </p:cNvGrpSpPr>
              <p:nvPr/>
            </p:nvGrpSpPr>
            <p:grpSpPr bwMode="auto">
              <a:xfrm rot="2519233">
                <a:off x="3458588" y="3230719"/>
                <a:ext cx="326678" cy="282242"/>
                <a:chOff x="2699" y="2318"/>
                <a:chExt cx="342" cy="295"/>
              </a:xfrm>
            </p:grpSpPr>
            <p:sp>
              <p:nvSpPr>
                <p:cNvPr id="25632" name="Freeform 19"/>
                <p:cNvSpPr>
                  <a:spLocks/>
                </p:cNvSpPr>
                <p:nvPr/>
              </p:nvSpPr>
              <p:spPr bwMode="auto">
                <a:xfrm>
                  <a:off x="2699" y="2318"/>
                  <a:ext cx="342" cy="295"/>
                </a:xfrm>
                <a:custGeom>
                  <a:avLst/>
                  <a:gdLst>
                    <a:gd name="T0" fmla="*/ 9 w 378"/>
                    <a:gd name="T1" fmla="*/ 45 h 295"/>
                    <a:gd name="T2" fmla="*/ 36 w 378"/>
                    <a:gd name="T3" fmla="*/ 0 h 295"/>
                    <a:gd name="T4" fmla="*/ 64 w 378"/>
                    <a:gd name="T5" fmla="*/ 45 h 295"/>
                    <a:gd name="T6" fmla="*/ 73 w 378"/>
                    <a:gd name="T7" fmla="*/ 181 h 295"/>
                    <a:gd name="T8" fmla="*/ 45 w 378"/>
                    <a:gd name="T9" fmla="*/ 272 h 295"/>
                    <a:gd name="T10" fmla="*/ 9 w 378"/>
                    <a:gd name="T11" fmla="*/ 272 h 295"/>
                    <a:gd name="T12" fmla="*/ 0 w 378"/>
                    <a:gd name="T13" fmla="*/ 136 h 295"/>
                    <a:gd name="T14" fmla="*/ 9 w 378"/>
                    <a:gd name="T15" fmla="*/ 45 h 2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8"/>
                    <a:gd name="T25" fmla="*/ 0 h 295"/>
                    <a:gd name="T26" fmla="*/ 378 w 378"/>
                    <a:gd name="T27" fmla="*/ 295 h 2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8" h="295">
                      <a:moveTo>
                        <a:pt x="45" y="45"/>
                      </a:moveTo>
                      <a:cubicBezTo>
                        <a:pt x="75" y="22"/>
                        <a:pt x="136" y="0"/>
                        <a:pt x="181" y="0"/>
                      </a:cubicBezTo>
                      <a:cubicBezTo>
                        <a:pt x="226" y="0"/>
                        <a:pt x="287" y="15"/>
                        <a:pt x="317" y="45"/>
                      </a:cubicBezTo>
                      <a:cubicBezTo>
                        <a:pt x="347" y="75"/>
                        <a:pt x="378" y="143"/>
                        <a:pt x="363" y="181"/>
                      </a:cubicBezTo>
                      <a:cubicBezTo>
                        <a:pt x="348" y="219"/>
                        <a:pt x="280" y="257"/>
                        <a:pt x="227" y="272"/>
                      </a:cubicBezTo>
                      <a:cubicBezTo>
                        <a:pt x="174" y="287"/>
                        <a:pt x="83" y="295"/>
                        <a:pt x="45" y="272"/>
                      </a:cubicBezTo>
                      <a:cubicBezTo>
                        <a:pt x="7" y="249"/>
                        <a:pt x="0" y="174"/>
                        <a:pt x="0" y="136"/>
                      </a:cubicBezTo>
                      <a:cubicBezTo>
                        <a:pt x="0" y="98"/>
                        <a:pt x="15" y="68"/>
                        <a:pt x="45" y="45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31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8" name="Oval 30"/>
                <p:cNvSpPr>
                  <a:spLocks noChangeAspect="1" noChangeArrowheads="1"/>
                </p:cNvSpPr>
                <p:nvPr/>
              </p:nvSpPr>
              <p:spPr bwMode="auto">
                <a:xfrm rot="-1179229">
                  <a:off x="2741" y="2382"/>
                  <a:ext cx="212" cy="1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2353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33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latin typeface="Arial" charset="0"/>
                  </a:endParaRPr>
                </a:p>
              </p:txBody>
            </p:sp>
          </p:grpSp>
          <p:grpSp>
            <p:nvGrpSpPr>
              <p:cNvPr id="28" name="Group 138"/>
              <p:cNvGrpSpPr>
                <a:grpSpLocks/>
              </p:cNvGrpSpPr>
              <p:nvPr/>
            </p:nvGrpSpPr>
            <p:grpSpPr bwMode="auto">
              <a:xfrm>
                <a:off x="3308460" y="3580217"/>
                <a:ext cx="374719" cy="354303"/>
                <a:chOff x="2426" y="2296"/>
                <a:chExt cx="312" cy="295"/>
              </a:xfrm>
            </p:grpSpPr>
            <p:sp>
              <p:nvSpPr>
                <p:cNvPr id="125" name="Freeform 34"/>
                <p:cNvSpPr>
                  <a:spLocks/>
                </p:cNvSpPr>
                <p:nvPr/>
              </p:nvSpPr>
              <p:spPr bwMode="auto">
                <a:xfrm>
                  <a:off x="2426" y="2296"/>
                  <a:ext cx="314" cy="295"/>
                </a:xfrm>
                <a:custGeom>
                  <a:avLst/>
                  <a:gdLst/>
                  <a:ahLst/>
                  <a:cxnLst>
                    <a:cxn ang="0">
                      <a:pos x="484" y="551"/>
                    </a:cxn>
                    <a:cxn ang="0">
                      <a:pos x="711" y="279"/>
                    </a:cxn>
                    <a:cxn ang="0">
                      <a:pos x="1074" y="188"/>
                    </a:cxn>
                    <a:cxn ang="0">
                      <a:pos x="1437" y="7"/>
                    </a:cxn>
                    <a:cxn ang="0">
                      <a:pos x="1663" y="143"/>
                    </a:cxn>
                    <a:cxn ang="0">
                      <a:pos x="1845" y="506"/>
                    </a:cxn>
                    <a:cxn ang="0">
                      <a:pos x="2208" y="642"/>
                    </a:cxn>
                    <a:cxn ang="0">
                      <a:pos x="2389" y="687"/>
                    </a:cxn>
                    <a:cxn ang="0">
                      <a:pos x="2434" y="914"/>
                    </a:cxn>
                    <a:cxn ang="0">
                      <a:pos x="2253" y="1277"/>
                    </a:cxn>
                    <a:cxn ang="0">
                      <a:pos x="2298" y="1595"/>
                    </a:cxn>
                    <a:cxn ang="0">
                      <a:pos x="2072" y="1867"/>
                    </a:cxn>
                    <a:cxn ang="0">
                      <a:pos x="2072" y="2230"/>
                    </a:cxn>
                    <a:cxn ang="0">
                      <a:pos x="1527" y="2139"/>
                    </a:cxn>
                    <a:cxn ang="0">
                      <a:pos x="1210" y="2048"/>
                    </a:cxn>
                    <a:cxn ang="0">
                      <a:pos x="802" y="2275"/>
                    </a:cxn>
                    <a:cxn ang="0">
                      <a:pos x="665" y="1776"/>
                    </a:cxn>
                    <a:cxn ang="0">
                      <a:pos x="257" y="1549"/>
                    </a:cxn>
                    <a:cxn ang="0">
                      <a:pos x="30" y="1413"/>
                    </a:cxn>
                    <a:cxn ang="0">
                      <a:pos x="439" y="1050"/>
                    </a:cxn>
                    <a:cxn ang="0">
                      <a:pos x="393" y="823"/>
                    </a:cxn>
                    <a:cxn ang="0">
                      <a:pos x="484" y="551"/>
                    </a:cxn>
                  </a:cxnLst>
                  <a:rect l="0" t="0" r="r" b="b"/>
                  <a:pathLst>
                    <a:path w="2457" h="2320">
                      <a:moveTo>
                        <a:pt x="484" y="551"/>
                      </a:moveTo>
                      <a:cubicBezTo>
                        <a:pt x="537" y="460"/>
                        <a:pt x="613" y="339"/>
                        <a:pt x="711" y="279"/>
                      </a:cubicBezTo>
                      <a:cubicBezTo>
                        <a:pt x="809" y="219"/>
                        <a:pt x="953" y="233"/>
                        <a:pt x="1074" y="188"/>
                      </a:cubicBezTo>
                      <a:cubicBezTo>
                        <a:pt x="1195" y="143"/>
                        <a:pt x="1339" y="14"/>
                        <a:pt x="1437" y="7"/>
                      </a:cubicBezTo>
                      <a:cubicBezTo>
                        <a:pt x="1535" y="0"/>
                        <a:pt x="1595" y="60"/>
                        <a:pt x="1663" y="143"/>
                      </a:cubicBezTo>
                      <a:cubicBezTo>
                        <a:pt x="1731" y="226"/>
                        <a:pt x="1754" y="423"/>
                        <a:pt x="1845" y="506"/>
                      </a:cubicBezTo>
                      <a:cubicBezTo>
                        <a:pt x="1936" y="589"/>
                        <a:pt x="2117" y="612"/>
                        <a:pt x="2208" y="642"/>
                      </a:cubicBezTo>
                      <a:cubicBezTo>
                        <a:pt x="2299" y="672"/>
                        <a:pt x="2351" y="642"/>
                        <a:pt x="2389" y="687"/>
                      </a:cubicBezTo>
                      <a:cubicBezTo>
                        <a:pt x="2427" y="732"/>
                        <a:pt x="2457" y="816"/>
                        <a:pt x="2434" y="914"/>
                      </a:cubicBezTo>
                      <a:cubicBezTo>
                        <a:pt x="2411" y="1012"/>
                        <a:pt x="2276" y="1164"/>
                        <a:pt x="2253" y="1277"/>
                      </a:cubicBezTo>
                      <a:cubicBezTo>
                        <a:pt x="2230" y="1390"/>
                        <a:pt x="2328" y="1497"/>
                        <a:pt x="2298" y="1595"/>
                      </a:cubicBezTo>
                      <a:cubicBezTo>
                        <a:pt x="2268" y="1693"/>
                        <a:pt x="2110" y="1761"/>
                        <a:pt x="2072" y="1867"/>
                      </a:cubicBezTo>
                      <a:cubicBezTo>
                        <a:pt x="2034" y="1973"/>
                        <a:pt x="2163" y="2185"/>
                        <a:pt x="2072" y="2230"/>
                      </a:cubicBezTo>
                      <a:cubicBezTo>
                        <a:pt x="1981" y="2275"/>
                        <a:pt x="1671" y="2169"/>
                        <a:pt x="1527" y="2139"/>
                      </a:cubicBezTo>
                      <a:cubicBezTo>
                        <a:pt x="1383" y="2109"/>
                        <a:pt x="1331" y="2025"/>
                        <a:pt x="1210" y="2048"/>
                      </a:cubicBezTo>
                      <a:cubicBezTo>
                        <a:pt x="1089" y="2071"/>
                        <a:pt x="893" y="2320"/>
                        <a:pt x="802" y="2275"/>
                      </a:cubicBezTo>
                      <a:cubicBezTo>
                        <a:pt x="711" y="2230"/>
                        <a:pt x="756" y="1897"/>
                        <a:pt x="665" y="1776"/>
                      </a:cubicBezTo>
                      <a:cubicBezTo>
                        <a:pt x="574" y="1655"/>
                        <a:pt x="363" y="1609"/>
                        <a:pt x="257" y="1549"/>
                      </a:cubicBezTo>
                      <a:cubicBezTo>
                        <a:pt x="151" y="1489"/>
                        <a:pt x="0" y="1496"/>
                        <a:pt x="30" y="1413"/>
                      </a:cubicBezTo>
                      <a:cubicBezTo>
                        <a:pt x="60" y="1330"/>
                        <a:pt x="379" y="1148"/>
                        <a:pt x="439" y="1050"/>
                      </a:cubicBezTo>
                      <a:cubicBezTo>
                        <a:pt x="499" y="952"/>
                        <a:pt x="386" y="906"/>
                        <a:pt x="393" y="823"/>
                      </a:cubicBezTo>
                      <a:cubicBezTo>
                        <a:pt x="400" y="740"/>
                        <a:pt x="431" y="642"/>
                        <a:pt x="484" y="551"/>
                      </a:cubicBezTo>
                      <a:close/>
                    </a:path>
                  </a:pathLst>
                </a:custGeom>
                <a:solidFill>
                  <a:srgbClr val="CCFFFF">
                    <a:alpha val="46001"/>
                  </a:srgbClr>
                </a:solidFill>
                <a:ln w="317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latin typeface="Arial" charset="0"/>
                  </a:endParaRPr>
                </a:p>
              </p:txBody>
            </p:sp>
            <p:sp>
              <p:nvSpPr>
                <p:cNvPr id="126" name="Oval 45"/>
                <p:cNvSpPr>
                  <a:spLocks noChangeArrowheads="1"/>
                </p:cNvSpPr>
                <p:nvPr/>
              </p:nvSpPr>
              <p:spPr bwMode="auto">
                <a:xfrm rot="21014645">
                  <a:off x="2563" y="2410"/>
                  <a:ext cx="113" cy="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69804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latin typeface="Arial" charset="0"/>
                  </a:endParaRPr>
                </a:p>
              </p:txBody>
            </p:sp>
          </p:grpSp>
          <p:sp>
            <p:nvSpPr>
              <p:cNvPr id="25625" name="Oval 141"/>
              <p:cNvSpPr>
                <a:spLocks noChangeArrowheads="1"/>
              </p:cNvSpPr>
              <p:nvPr/>
            </p:nvSpPr>
            <p:spPr bwMode="auto">
              <a:xfrm>
                <a:off x="3056245" y="3748360"/>
                <a:ext cx="163339" cy="163340"/>
              </a:xfrm>
              <a:prstGeom prst="ellipse">
                <a:avLst/>
              </a:prstGeom>
              <a:gradFill rotWithShape="1">
                <a:gsLst>
                  <a:gs pos="0">
                    <a:srgbClr val="FF8B8B"/>
                  </a:gs>
                  <a:gs pos="100000">
                    <a:srgbClr val="764040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26" name="Oval 142"/>
              <p:cNvSpPr>
                <a:spLocks noChangeArrowheads="1"/>
              </p:cNvSpPr>
              <p:nvPr/>
            </p:nvSpPr>
            <p:spPr bwMode="auto">
              <a:xfrm>
                <a:off x="3273631" y="3095002"/>
                <a:ext cx="163339" cy="163340"/>
              </a:xfrm>
              <a:prstGeom prst="ellipse">
                <a:avLst/>
              </a:prstGeom>
              <a:gradFill rotWithShape="1">
                <a:gsLst>
                  <a:gs pos="0">
                    <a:srgbClr val="FF8B8B"/>
                  </a:gs>
                  <a:gs pos="100000">
                    <a:srgbClr val="764040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27" name="Oval 144"/>
              <p:cNvSpPr>
                <a:spLocks noChangeArrowheads="1"/>
              </p:cNvSpPr>
              <p:nvPr/>
            </p:nvSpPr>
            <p:spPr bwMode="auto">
              <a:xfrm>
                <a:off x="3655556" y="3530975"/>
                <a:ext cx="163339" cy="163340"/>
              </a:xfrm>
              <a:prstGeom prst="ellipse">
                <a:avLst/>
              </a:prstGeom>
              <a:gradFill rotWithShape="1">
                <a:gsLst>
                  <a:gs pos="0">
                    <a:srgbClr val="FF8B8B"/>
                  </a:gs>
                  <a:gs pos="100000">
                    <a:srgbClr val="764040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28" name="Oval 145"/>
              <p:cNvSpPr>
                <a:spLocks noChangeArrowheads="1"/>
              </p:cNvSpPr>
              <p:nvPr/>
            </p:nvSpPr>
            <p:spPr bwMode="auto">
              <a:xfrm>
                <a:off x="2892906" y="3204296"/>
                <a:ext cx="163339" cy="163340"/>
              </a:xfrm>
              <a:prstGeom prst="ellipse">
                <a:avLst/>
              </a:prstGeom>
              <a:gradFill rotWithShape="1">
                <a:gsLst>
                  <a:gs pos="0">
                    <a:srgbClr val="FF8B8B"/>
                  </a:gs>
                  <a:gs pos="100000">
                    <a:srgbClr val="764040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29" name="Oval 146"/>
              <p:cNvSpPr>
                <a:spLocks noChangeArrowheads="1"/>
              </p:cNvSpPr>
              <p:nvPr/>
            </p:nvSpPr>
            <p:spPr bwMode="auto">
              <a:xfrm>
                <a:off x="3273631" y="3911700"/>
                <a:ext cx="163339" cy="163340"/>
              </a:xfrm>
              <a:prstGeom prst="ellipse">
                <a:avLst/>
              </a:prstGeom>
              <a:gradFill rotWithShape="1">
                <a:gsLst>
                  <a:gs pos="0">
                    <a:srgbClr val="FF8B8B"/>
                  </a:gs>
                  <a:gs pos="100000">
                    <a:srgbClr val="764040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6499225"/>
            <a:ext cx="9153525" cy="360363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25617" name="Text Box 6"/>
          <p:cNvSpPr txBox="1">
            <a:spLocks noChangeArrowheads="1"/>
          </p:cNvSpPr>
          <p:nvPr/>
        </p:nvSpPr>
        <p:spPr bwMode="auto">
          <a:xfrm>
            <a:off x="4538663" y="6510338"/>
            <a:ext cx="475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Pediatrics; vannay@gyer1.sote.hu</a:t>
            </a:r>
          </a:p>
        </p:txBody>
      </p:sp>
      <p:sp>
        <p:nvSpPr>
          <p:cNvPr id="114" name="Téglalap 113"/>
          <p:cNvSpPr/>
          <p:nvPr/>
        </p:nvSpPr>
        <p:spPr>
          <a:xfrm>
            <a:off x="2843808" y="908720"/>
            <a:ext cx="457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Krónikus veseelégtelenség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915816" y="908720"/>
            <a:ext cx="457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Krónikus veseelégtelenség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043608" y="2852936"/>
          <a:ext cx="69127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Szövegdoboz 21"/>
          <p:cNvSpPr txBox="1"/>
          <p:nvPr/>
        </p:nvSpPr>
        <p:spPr>
          <a:xfrm>
            <a:off x="2699792" y="1988840"/>
            <a:ext cx="5112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Magas vérnyomás, DM,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Obstruktív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uropátiák</a:t>
            </a:r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 rot="16200000">
            <a:off x="6855062" y="424228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NINCS TERÁPIA!</a:t>
            </a:r>
            <a:endParaRPr lang="hu-H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0144513-3948-4532-8362-EC864FDF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B0144513-3948-4532-8362-EC864FDF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7CDB338-87A3-4A09-9E3E-295D1C603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graphicEl>
                                              <a:dgm id="{67CDB338-87A3-4A09-9E3E-295D1C603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350C6BE-39D2-47A6-A74F-CF38F49BF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graphicEl>
                                              <a:dgm id="{A350C6BE-39D2-47A6-A74F-CF38F49BF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E3D7E1B-BAC6-4CE1-BCA3-98E854A65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dgm id="{CE3D7E1B-BAC6-4CE1-BCA3-98E854A65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14EE9EC-04CE-4214-AC01-7AD8BC7A1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714EE9EC-04CE-4214-AC01-7AD8BC7A1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EAE4CA7-B8BC-447D-B7EE-3E322372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FEAE4CA7-B8BC-447D-B7EE-3E322372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1AF8B2E-A8A5-40DF-B901-F8BB4F0C4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graphicEl>
                                              <a:dgm id="{E1AF8B2E-A8A5-40DF-B901-F8BB4F0C4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BE1DFF2-0445-46C3-899A-4EF7FC9D4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4BE1DFF2-0445-46C3-899A-4EF7FC9D4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E91EE85-4A07-45D6-BD43-7C403875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graphicEl>
                                              <a:dgm id="{2E91EE85-4A07-45D6-BD43-7C403875E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/>
          <p:nvPr/>
        </p:nvSpPr>
        <p:spPr>
          <a:xfrm>
            <a:off x="3131840" y="9087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Obstruktív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uropátiák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8786" name="Picture 2" descr="http://www.thirdage.com/files/procedures/kidneys-ureters-and-renal-blood-vessels25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1601" r="3233" b="20727"/>
          <a:stretch>
            <a:fillRect/>
          </a:stretch>
        </p:blipFill>
        <p:spPr bwMode="auto">
          <a:xfrm>
            <a:off x="4499992" y="2060848"/>
            <a:ext cx="3489302" cy="3816424"/>
          </a:xfrm>
          <a:prstGeom prst="rect">
            <a:avLst/>
          </a:prstGeom>
          <a:noFill/>
        </p:spPr>
      </p:pic>
      <p:cxnSp>
        <p:nvCxnSpPr>
          <p:cNvPr id="14" name="Egyenes összekötő nyíllal 13"/>
          <p:cNvCxnSpPr/>
          <p:nvPr/>
        </p:nvCxnSpPr>
        <p:spPr>
          <a:xfrm flipH="1" flipV="1">
            <a:off x="5868144" y="2996952"/>
            <a:ext cx="504056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5342880" y="5072484"/>
            <a:ext cx="50405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6300192" y="5470624"/>
            <a:ext cx="79208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899592" y="2204864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Gyakori gyermekurológiai kórkép: már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intrauterin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súlyos elváltozások alakulhatnak ki a megnövekedett nyomás következtében.</a:t>
            </a:r>
          </a:p>
          <a:p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Pyeloureterális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szűkület</a:t>
            </a:r>
          </a:p>
          <a:p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Vesico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szűkület</a:t>
            </a:r>
          </a:p>
          <a:p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Subvezikális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szűkület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131840" y="9087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Obstruktív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uropátiák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99592" y="2134011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Pyeloureterális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szűkület</a:t>
            </a:r>
          </a:p>
          <a:p>
            <a:pPr marL="62230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pyeloureterális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átmenet anatómiai és funkcionális szűkülete. 	Oka fali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hypoplázia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aberráns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ér, az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nem a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pyelon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legmélyebb pontján helyezkedik el,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polyp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22300" indent="279400">
              <a:buFont typeface="Arial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Már méhen belül kimutatja az UH vizsgálat.</a:t>
            </a:r>
          </a:p>
          <a:p>
            <a:pPr marL="622300" indent="279400">
              <a:buFont typeface="Arial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Megoldás: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obstruktív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formában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pyelonplastica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vagy a vese 	eltávolítása</a:t>
            </a:r>
          </a:p>
          <a:p>
            <a:endParaRPr lang="hu-H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Vesico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ureterális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szűkület</a:t>
            </a:r>
          </a:p>
          <a:p>
            <a:pPr marL="901700" indent="-279400">
              <a:buFont typeface="Arial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Az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intramurális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szakaszának szűkülete, az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kitágul, kanyargóssá válik.</a:t>
            </a:r>
          </a:p>
          <a:p>
            <a:pPr marL="901700" indent="-279400">
              <a:buFont typeface="Arial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Deréktáji vagy diffúz hasi fájdalom, vizeletfertőzés,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haematuria</a:t>
            </a: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0" indent="-279400">
              <a:buFont typeface="Arial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Megoldás műtéti: a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disztális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tágult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ureterszakasz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eltávolítása és az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újrabeültetése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87824" y="9087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Obstruktív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uropátiák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971600" y="270892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Subvezikális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szűkület</a:t>
            </a:r>
          </a:p>
          <a:p>
            <a:endParaRPr lang="hu-H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0" indent="-279400">
              <a:buFont typeface="Arial" pitchFamily="34" charset="0"/>
              <a:buChar char="•"/>
            </a:pP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Leggyakorib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ok a hátsó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urethrabillentyű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Elsősorban a fiúkat érinti.</a:t>
            </a:r>
          </a:p>
          <a:p>
            <a:pPr marL="901700" indent="-279400">
              <a:buFont typeface="Arial" pitchFamily="34" charset="0"/>
              <a:buChar char="•"/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0" indent="-279400">
              <a:buFont typeface="Arial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szűkülettől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proximális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urethra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szakasz kitágul, a hólyag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trabeculálttá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válik, gyakori a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vesicoureterális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reflux, a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hydroureter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hydronephrosis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1700" indent="-279400">
              <a:buFont typeface="Arial" pitchFamily="34" charset="0"/>
              <a:buChar char="•"/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0" indent="-279400">
              <a:buFont typeface="Arial" pitchFamily="34" charset="0"/>
              <a:buChar char="•"/>
            </a:pP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Haspréssel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történő vizelés, gyenge vizeletsugár,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dehydratació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hányás,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azotémia</a:t>
            </a: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0" indent="-279400">
              <a:buFont typeface="Arial" pitchFamily="34" charset="0"/>
              <a:buChar char="•"/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0" indent="-279400">
              <a:buFont typeface="Arial" pitchFamily="34" charset="0"/>
              <a:buChar char="•"/>
            </a:pP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Hólyagkatéter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majd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transurethralis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billenytyűeltávolítás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Szövegdoboz 26"/>
          <p:cNvSpPr txBox="1">
            <a:spLocks noChangeArrowheads="1"/>
          </p:cNvSpPr>
          <p:nvPr/>
        </p:nvSpPr>
        <p:spPr bwMode="auto">
          <a:xfrm>
            <a:off x="1157288" y="200342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131840" y="9087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Vesico-ureterális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reflux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1778" name="Picture 2" descr="http://reflux.bioenergetikus.hu/reflux_elemei/image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3456384" cy="1815619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323528" y="1988840"/>
            <a:ext cx="4968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Oka az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ureter-hólyag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átmenet elégtelen záródása (rövid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intramurális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ureterszakasz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infekció, illetve megnövekedett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intravesicalis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nyomás.</a:t>
            </a: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Aktív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reflux, ha a hólyag ürülése folytán jön létre és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passzív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hólyagkontrakció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nélkül is feljut a vizelet a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proximális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húgyutakba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Tünetei a tartós húgyúti infekció tünetei (sápadt, sovány,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pyuria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láz, deréktáji fájdalom).</a:t>
            </a:r>
          </a:p>
          <a:p>
            <a:pPr algn="just"/>
            <a:endParaRPr lang="hu-H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Kezelése műtéti: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ureter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reimplantáció</a:t>
            </a:r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6497638"/>
            <a:ext cx="9153525" cy="360362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467475" y="6508750"/>
            <a:ext cx="296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hu-HU" sz="15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hu-HU" sz="1500">
                <a:solidFill>
                  <a:schemeClr val="bg1"/>
                </a:solidFill>
                <a:latin typeface="Calibri" pitchFamily="34" charset="0"/>
              </a:rPr>
              <a:t> Department of Pediatrics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547688"/>
            <a:ext cx="8420100" cy="360362"/>
            <a:chOff x="521" y="302"/>
            <a:chExt cx="5304" cy="227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521" y="302"/>
              <a:ext cx="5239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2D8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3489" y="330"/>
              <a:ext cx="2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chemeClr val="bg1"/>
                  </a:solidFill>
                  <a:latin typeface="Calibri" pitchFamily="34" charset="0"/>
                </a:rPr>
                <a:t>SEMMELWEIS UNIVERSITY, BUDAPEST</a:t>
              </a:r>
            </a:p>
          </p:txBody>
        </p:sp>
      </p:grpSp>
      <p:pic>
        <p:nvPicPr>
          <p:cNvPr id="4101" name="Picture 12" descr="SE2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3275856" y="1052736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Húgyúti infekciók</a:t>
            </a:r>
            <a:endParaRPr lang="hu-H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259632" y="2564904"/>
            <a:ext cx="75250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Aszcendáló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infekció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(95 %)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bélflóra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bakt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→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genitourinális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traktus → 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urethra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→ hólyag → uréter → VESE-PIELONEFRITISZ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Hematogén</a:t>
            </a: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szórás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(5 %)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virulens kórokozók okozta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bakteriémia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kapcsán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(vese – vérkeringés 20%-a!)  - UROSEPSIS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(főként csecsemőkben)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14179</TotalTime>
  <Words>2215</Words>
  <Application>Microsoft Office PowerPoint</Application>
  <PresentationFormat>Diavetítés a képernyőre (4:3 oldalarány)</PresentationFormat>
  <Paragraphs>581</Paragraphs>
  <Slides>45</Slides>
  <Notes>45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</vt:vector>
  </TitlesOfParts>
  <Company>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vannay</dc:creator>
  <cp:lastModifiedBy>vannay</cp:lastModifiedBy>
  <cp:revision>1244</cp:revision>
  <dcterms:created xsi:type="dcterms:W3CDTF">2011-06-10T16:33:02Z</dcterms:created>
  <dcterms:modified xsi:type="dcterms:W3CDTF">2013-10-08T06:14:08Z</dcterms:modified>
</cp:coreProperties>
</file>